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64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Otieno" initials="SO" lastIdx="1" clrIdx="0">
    <p:extLst>
      <p:ext uri="{19B8F6BF-5375-455C-9EA6-DF929625EA0E}">
        <p15:presenceInfo xmlns:p15="http://schemas.microsoft.com/office/powerpoint/2012/main" userId="3c8be383bbf996b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53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AC2A6D-B1A4-475D-81D1-5C77794B675B}" type="doc">
      <dgm:prSet loTypeId="urn:microsoft.com/office/officeart/2005/8/layout/default" loCatId="list" qsTypeId="urn:microsoft.com/office/officeart/2005/8/quickstyle/3d5" qsCatId="3D" csTypeId="urn:microsoft.com/office/officeart/2005/8/colors/colorful5" csCatId="colorful" phldr="1"/>
      <dgm:spPr/>
      <dgm:t>
        <a:bodyPr/>
        <a:lstStyle/>
        <a:p>
          <a:endParaRPr lang="x-none"/>
        </a:p>
      </dgm:t>
    </dgm:pt>
    <dgm:pt modelId="{0CBE6819-9D78-4A39-BC1D-7498927909C8}">
      <dgm:prSet phldrT="[Text]"/>
      <dgm:spPr/>
      <dgm:t>
        <a:bodyPr/>
        <a:lstStyle/>
        <a:p>
          <a:r>
            <a:rPr lang="en-GB" dirty="0"/>
            <a:t>Physical violence</a:t>
          </a:r>
        </a:p>
      </dgm:t>
    </dgm:pt>
    <dgm:pt modelId="{F73A9EF3-C54D-40B9-B3B4-8E36DBA867ED}" type="parTrans" cxnId="{44F13A82-2188-4BAB-AD7F-BF9AD2AFC191}">
      <dgm:prSet/>
      <dgm:spPr/>
      <dgm:t>
        <a:bodyPr/>
        <a:lstStyle/>
        <a:p>
          <a:endParaRPr lang="x-none"/>
        </a:p>
      </dgm:t>
    </dgm:pt>
    <dgm:pt modelId="{457A1707-7EAA-4E72-B451-E0671FF10FDD}" type="sibTrans" cxnId="{44F13A82-2188-4BAB-AD7F-BF9AD2AFC191}">
      <dgm:prSet/>
      <dgm:spPr/>
      <dgm:t>
        <a:bodyPr/>
        <a:lstStyle/>
        <a:p>
          <a:endParaRPr lang="x-none"/>
        </a:p>
      </dgm:t>
    </dgm:pt>
    <dgm:pt modelId="{2EDD6117-F8C6-4D09-BEAB-B13C09FEC7A8}">
      <dgm:prSet phldrT="[Text]"/>
      <dgm:spPr/>
      <dgm:t>
        <a:bodyPr/>
        <a:lstStyle/>
        <a:p>
          <a:r>
            <a:rPr lang="en-GB" dirty="0"/>
            <a:t>Economic Violence</a:t>
          </a:r>
          <a:endParaRPr lang="x-none" dirty="0"/>
        </a:p>
      </dgm:t>
    </dgm:pt>
    <dgm:pt modelId="{10E5C8E9-38ED-436B-A8A5-F504660965FC}" type="parTrans" cxnId="{6B043B82-4EBF-430C-8481-7F6D6EF4C43F}">
      <dgm:prSet/>
      <dgm:spPr/>
      <dgm:t>
        <a:bodyPr/>
        <a:lstStyle/>
        <a:p>
          <a:endParaRPr lang="x-none"/>
        </a:p>
      </dgm:t>
    </dgm:pt>
    <dgm:pt modelId="{238B311A-1DAA-43D9-9605-4D32C5DA736D}" type="sibTrans" cxnId="{6B043B82-4EBF-430C-8481-7F6D6EF4C43F}">
      <dgm:prSet/>
      <dgm:spPr/>
      <dgm:t>
        <a:bodyPr/>
        <a:lstStyle/>
        <a:p>
          <a:endParaRPr lang="x-none"/>
        </a:p>
      </dgm:t>
    </dgm:pt>
    <dgm:pt modelId="{B7A7497D-5302-4017-827D-4A93750B3FB6}">
      <dgm:prSet phldrT="[Text]"/>
      <dgm:spPr/>
      <dgm:t>
        <a:bodyPr/>
        <a:lstStyle/>
        <a:p>
          <a:r>
            <a:rPr lang="en-GB" dirty="0"/>
            <a:t>Sexual Violence</a:t>
          </a:r>
        </a:p>
      </dgm:t>
    </dgm:pt>
    <dgm:pt modelId="{494AA48D-094E-4582-A0A1-8E3BD628A905}" type="parTrans" cxnId="{BB7E2927-D1E7-47FC-9314-59FE40D1BB7B}">
      <dgm:prSet/>
      <dgm:spPr/>
      <dgm:t>
        <a:bodyPr/>
        <a:lstStyle/>
        <a:p>
          <a:endParaRPr lang="x-none"/>
        </a:p>
      </dgm:t>
    </dgm:pt>
    <dgm:pt modelId="{393C892B-7F82-448A-BD31-A9F41A106553}" type="sibTrans" cxnId="{BB7E2927-D1E7-47FC-9314-59FE40D1BB7B}">
      <dgm:prSet/>
      <dgm:spPr/>
      <dgm:t>
        <a:bodyPr/>
        <a:lstStyle/>
        <a:p>
          <a:endParaRPr lang="x-none"/>
        </a:p>
      </dgm:t>
    </dgm:pt>
    <dgm:pt modelId="{760110A9-E4ED-4403-A7AC-91FE64C1BE00}">
      <dgm:prSet phldrT="[Text]"/>
      <dgm:spPr/>
      <dgm:t>
        <a:bodyPr/>
        <a:lstStyle/>
        <a:p>
          <a:r>
            <a:rPr lang="en-GB" dirty="0"/>
            <a:t>Psychological Violence</a:t>
          </a:r>
        </a:p>
      </dgm:t>
    </dgm:pt>
    <dgm:pt modelId="{89C7F015-64C3-4FE1-8C78-9FF81E1905B5}" type="parTrans" cxnId="{D6E37BF4-08F1-4FE8-AAF6-20F341D453AC}">
      <dgm:prSet/>
      <dgm:spPr/>
      <dgm:t>
        <a:bodyPr/>
        <a:lstStyle/>
        <a:p>
          <a:endParaRPr lang="x-none"/>
        </a:p>
      </dgm:t>
    </dgm:pt>
    <dgm:pt modelId="{550FC0D1-3F8C-44D4-91D0-828891EFF004}" type="sibTrans" cxnId="{D6E37BF4-08F1-4FE8-AAF6-20F341D453AC}">
      <dgm:prSet/>
      <dgm:spPr/>
      <dgm:t>
        <a:bodyPr/>
        <a:lstStyle/>
        <a:p>
          <a:endParaRPr lang="x-none"/>
        </a:p>
      </dgm:t>
    </dgm:pt>
    <dgm:pt modelId="{5E2C18C5-36DF-42DF-B653-E354853016FD}">
      <dgm:prSet phldrT="[Text]"/>
      <dgm:spPr/>
      <dgm:t>
        <a:bodyPr/>
        <a:lstStyle/>
        <a:p>
          <a:r>
            <a:rPr lang="en-GB" dirty="0"/>
            <a:t>Intimate Partner Violence</a:t>
          </a:r>
        </a:p>
      </dgm:t>
    </dgm:pt>
    <dgm:pt modelId="{C4CFBF06-3CAD-4F55-9CE6-6A6D34BEB85B}" type="parTrans" cxnId="{65DF4D73-EEAD-42C7-91E9-A9082E776482}">
      <dgm:prSet/>
      <dgm:spPr/>
      <dgm:t>
        <a:bodyPr/>
        <a:lstStyle/>
        <a:p>
          <a:endParaRPr lang="x-none"/>
        </a:p>
      </dgm:t>
    </dgm:pt>
    <dgm:pt modelId="{649C94C9-9A18-45C1-9202-9C34291A36E9}" type="sibTrans" cxnId="{65DF4D73-EEAD-42C7-91E9-A9082E776482}">
      <dgm:prSet/>
      <dgm:spPr/>
      <dgm:t>
        <a:bodyPr/>
        <a:lstStyle/>
        <a:p>
          <a:endParaRPr lang="x-none"/>
        </a:p>
      </dgm:t>
    </dgm:pt>
    <dgm:pt modelId="{16916947-76C9-4845-AD6B-62111708D608}">
      <dgm:prSet phldrT="[Text]"/>
      <dgm:spPr/>
      <dgm:t>
        <a:bodyPr/>
        <a:lstStyle/>
        <a:p>
          <a:r>
            <a:rPr lang="en-GB" dirty="0"/>
            <a:t>Female Genital Mutilation</a:t>
          </a:r>
          <a:endParaRPr lang="x-none" dirty="0"/>
        </a:p>
      </dgm:t>
    </dgm:pt>
    <dgm:pt modelId="{278A7FAA-E099-4253-B943-CC2E73F69BF8}" type="parTrans" cxnId="{F35E9F06-9819-4AD7-9D18-DCF665289F1B}">
      <dgm:prSet/>
      <dgm:spPr/>
      <dgm:t>
        <a:bodyPr/>
        <a:lstStyle/>
        <a:p>
          <a:endParaRPr lang="x-none"/>
        </a:p>
      </dgm:t>
    </dgm:pt>
    <dgm:pt modelId="{3E91B393-E0AA-4E2F-9234-21AFDA391F98}" type="sibTrans" cxnId="{F35E9F06-9819-4AD7-9D18-DCF665289F1B}">
      <dgm:prSet/>
      <dgm:spPr/>
      <dgm:t>
        <a:bodyPr/>
        <a:lstStyle/>
        <a:p>
          <a:endParaRPr lang="x-none"/>
        </a:p>
      </dgm:t>
    </dgm:pt>
    <dgm:pt modelId="{5112D4A4-2E6E-4A46-A9B1-951E7752FC14}">
      <dgm:prSet phldrT="[Text]"/>
      <dgm:spPr/>
      <dgm:t>
        <a:bodyPr/>
        <a:lstStyle/>
        <a:p>
          <a:r>
            <a:rPr lang="en-GB" dirty="0"/>
            <a:t>Sexual Harassment</a:t>
          </a:r>
          <a:endParaRPr lang="x-none" dirty="0"/>
        </a:p>
      </dgm:t>
    </dgm:pt>
    <dgm:pt modelId="{3EB4FABF-6D4E-4193-BD44-C19CF607B62A}" type="parTrans" cxnId="{7E4ED7DC-B9D4-4CD5-A6A1-078FBEB16FAE}">
      <dgm:prSet/>
      <dgm:spPr/>
      <dgm:t>
        <a:bodyPr/>
        <a:lstStyle/>
        <a:p>
          <a:endParaRPr lang="x-none"/>
        </a:p>
      </dgm:t>
    </dgm:pt>
    <dgm:pt modelId="{2B721A37-5A83-4356-8433-CED67B661355}" type="sibTrans" cxnId="{7E4ED7DC-B9D4-4CD5-A6A1-078FBEB16FAE}">
      <dgm:prSet/>
      <dgm:spPr/>
      <dgm:t>
        <a:bodyPr/>
        <a:lstStyle/>
        <a:p>
          <a:endParaRPr lang="x-none"/>
        </a:p>
      </dgm:t>
    </dgm:pt>
    <dgm:pt modelId="{305B68E6-3317-400D-95F8-B23582892CE3}">
      <dgm:prSet phldrT="[Text]"/>
      <dgm:spPr/>
      <dgm:t>
        <a:bodyPr/>
        <a:lstStyle/>
        <a:p>
          <a:r>
            <a:rPr lang="en-GB" dirty="0"/>
            <a:t>Forced Marriage</a:t>
          </a:r>
          <a:endParaRPr lang="x-none" dirty="0"/>
        </a:p>
      </dgm:t>
    </dgm:pt>
    <dgm:pt modelId="{76F93718-205E-4BF2-B824-0312D3B9E214}" type="parTrans" cxnId="{67EB6743-9830-447B-AA5D-A7101B1AADA2}">
      <dgm:prSet/>
      <dgm:spPr/>
      <dgm:t>
        <a:bodyPr/>
        <a:lstStyle/>
        <a:p>
          <a:endParaRPr lang="x-none"/>
        </a:p>
      </dgm:t>
    </dgm:pt>
    <dgm:pt modelId="{05D1A6C1-E478-4198-8982-26D7BAB99CC8}" type="sibTrans" cxnId="{67EB6743-9830-447B-AA5D-A7101B1AADA2}">
      <dgm:prSet/>
      <dgm:spPr/>
      <dgm:t>
        <a:bodyPr/>
        <a:lstStyle/>
        <a:p>
          <a:endParaRPr lang="x-none"/>
        </a:p>
      </dgm:t>
    </dgm:pt>
    <dgm:pt modelId="{8A2A55BC-CDC2-490A-9684-48DCEFF11BE0}">
      <dgm:prSet phldrT="[Text]"/>
      <dgm:spPr/>
      <dgm:t>
        <a:bodyPr/>
        <a:lstStyle/>
        <a:p>
          <a:r>
            <a:rPr lang="en-GB" dirty="0"/>
            <a:t>Stalking</a:t>
          </a:r>
          <a:endParaRPr lang="x-none" dirty="0"/>
        </a:p>
      </dgm:t>
    </dgm:pt>
    <dgm:pt modelId="{D4A506D8-C970-43F0-86F0-CDB9966F81A1}" type="parTrans" cxnId="{32FDBEE6-396D-4E99-9EE2-695A4333AEA4}">
      <dgm:prSet/>
      <dgm:spPr/>
      <dgm:t>
        <a:bodyPr/>
        <a:lstStyle/>
        <a:p>
          <a:endParaRPr lang="x-none"/>
        </a:p>
      </dgm:t>
    </dgm:pt>
    <dgm:pt modelId="{45EAB5FE-CA15-406A-9C2C-FAF00E061DE5}" type="sibTrans" cxnId="{32FDBEE6-396D-4E99-9EE2-695A4333AEA4}">
      <dgm:prSet/>
      <dgm:spPr/>
      <dgm:t>
        <a:bodyPr/>
        <a:lstStyle/>
        <a:p>
          <a:endParaRPr lang="x-none"/>
        </a:p>
      </dgm:t>
    </dgm:pt>
    <dgm:pt modelId="{0154CE1E-D1A2-4954-BFFC-EFAF30EB94E5}" type="pres">
      <dgm:prSet presAssocID="{CEAC2A6D-B1A4-475D-81D1-5C77794B675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A80BE1-321C-44CC-B9EB-33A3C99C30DF}" type="pres">
      <dgm:prSet presAssocID="{0CBE6819-9D78-4A39-BC1D-7498927909C8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A75D6-8C66-4F94-BAC9-47C119CB10A7}" type="pres">
      <dgm:prSet presAssocID="{457A1707-7EAA-4E72-B451-E0671FF10FDD}" presName="sibTrans" presStyleCnt="0"/>
      <dgm:spPr/>
    </dgm:pt>
    <dgm:pt modelId="{E34DE7BE-5A85-44CF-9E53-4E8ADB7AF069}" type="pres">
      <dgm:prSet presAssocID="{B7A7497D-5302-4017-827D-4A93750B3FB6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315F8E-24C3-4855-993D-69D8434D1F37}" type="pres">
      <dgm:prSet presAssocID="{393C892B-7F82-448A-BD31-A9F41A106553}" presName="sibTrans" presStyleCnt="0"/>
      <dgm:spPr/>
    </dgm:pt>
    <dgm:pt modelId="{1367D4AA-7297-472C-AE46-E5FC10134916}" type="pres">
      <dgm:prSet presAssocID="{760110A9-E4ED-4403-A7AC-91FE64C1BE00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DE3256-6C27-4756-B759-8099F305B8CF}" type="pres">
      <dgm:prSet presAssocID="{550FC0D1-3F8C-44D4-91D0-828891EFF004}" presName="sibTrans" presStyleCnt="0"/>
      <dgm:spPr/>
    </dgm:pt>
    <dgm:pt modelId="{D5E0F84B-7478-4F24-859B-A249D969FD24}" type="pres">
      <dgm:prSet presAssocID="{5E2C18C5-36DF-42DF-B653-E354853016FD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33D5E-9F35-4707-93D3-A6491370C54F}" type="pres">
      <dgm:prSet presAssocID="{649C94C9-9A18-45C1-9202-9C34291A36E9}" presName="sibTrans" presStyleCnt="0"/>
      <dgm:spPr/>
    </dgm:pt>
    <dgm:pt modelId="{FDE6C552-8E15-4E6E-83C7-E5365B6F85D3}" type="pres">
      <dgm:prSet presAssocID="{2EDD6117-F8C6-4D09-BEAB-B13C09FEC7A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7628C1-89BC-440C-A334-8A9B6304FFFE}" type="pres">
      <dgm:prSet presAssocID="{238B311A-1DAA-43D9-9605-4D32C5DA736D}" presName="sibTrans" presStyleCnt="0"/>
      <dgm:spPr/>
    </dgm:pt>
    <dgm:pt modelId="{757AF8B7-47AF-4FD0-AEB4-F3116E8F0511}" type="pres">
      <dgm:prSet presAssocID="{16916947-76C9-4845-AD6B-62111708D608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8E22E5-EC08-4405-B8FE-456E5FE58489}" type="pres">
      <dgm:prSet presAssocID="{3E91B393-E0AA-4E2F-9234-21AFDA391F98}" presName="sibTrans" presStyleCnt="0"/>
      <dgm:spPr/>
    </dgm:pt>
    <dgm:pt modelId="{F6D06BCE-BCB9-4BFA-B92E-71F3F535275B}" type="pres">
      <dgm:prSet presAssocID="{5112D4A4-2E6E-4A46-A9B1-951E7752FC1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AF095E-CFA3-42C3-8A82-5AF122ACDB71}" type="pres">
      <dgm:prSet presAssocID="{2B721A37-5A83-4356-8433-CED67B661355}" presName="sibTrans" presStyleCnt="0"/>
      <dgm:spPr/>
    </dgm:pt>
    <dgm:pt modelId="{6F504D2C-F497-454D-B11A-98C73E030D86}" type="pres">
      <dgm:prSet presAssocID="{305B68E6-3317-400D-95F8-B23582892CE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0FFC4B-825A-4C60-8C93-53F0D337DD97}" type="pres">
      <dgm:prSet presAssocID="{05D1A6C1-E478-4198-8982-26D7BAB99CC8}" presName="sibTrans" presStyleCnt="0"/>
      <dgm:spPr/>
    </dgm:pt>
    <dgm:pt modelId="{7E53CDFC-B9AF-41D4-A2B1-255F040B0ADB}" type="pres">
      <dgm:prSet presAssocID="{8A2A55BC-CDC2-490A-9684-48DCEFF11BE0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EBB53F-D58D-428A-AB5B-0606B875B349}" type="presOf" srcId="{760110A9-E4ED-4403-A7AC-91FE64C1BE00}" destId="{1367D4AA-7297-472C-AE46-E5FC10134916}" srcOrd="0" destOrd="0" presId="urn:microsoft.com/office/officeart/2005/8/layout/default"/>
    <dgm:cxn modelId="{65DF4D73-EEAD-42C7-91E9-A9082E776482}" srcId="{CEAC2A6D-B1A4-475D-81D1-5C77794B675B}" destId="{5E2C18C5-36DF-42DF-B653-E354853016FD}" srcOrd="3" destOrd="0" parTransId="{C4CFBF06-3CAD-4F55-9CE6-6A6D34BEB85B}" sibTransId="{649C94C9-9A18-45C1-9202-9C34291A36E9}"/>
    <dgm:cxn modelId="{24D7AA73-8BD1-4412-8CE1-B4B72FD6DC58}" type="presOf" srcId="{B7A7497D-5302-4017-827D-4A93750B3FB6}" destId="{E34DE7BE-5A85-44CF-9E53-4E8ADB7AF069}" srcOrd="0" destOrd="0" presId="urn:microsoft.com/office/officeart/2005/8/layout/default"/>
    <dgm:cxn modelId="{44F13A82-2188-4BAB-AD7F-BF9AD2AFC191}" srcId="{CEAC2A6D-B1A4-475D-81D1-5C77794B675B}" destId="{0CBE6819-9D78-4A39-BC1D-7498927909C8}" srcOrd="0" destOrd="0" parTransId="{F73A9EF3-C54D-40B9-B3B4-8E36DBA867ED}" sibTransId="{457A1707-7EAA-4E72-B451-E0671FF10FDD}"/>
    <dgm:cxn modelId="{D3089ACE-C162-41D3-85B8-D05268324A33}" type="presOf" srcId="{CEAC2A6D-B1A4-475D-81D1-5C77794B675B}" destId="{0154CE1E-D1A2-4954-BFFC-EFAF30EB94E5}" srcOrd="0" destOrd="0" presId="urn:microsoft.com/office/officeart/2005/8/layout/default"/>
    <dgm:cxn modelId="{7F4B81D2-4752-4417-AAB5-9B7F71DA8E1A}" type="presOf" srcId="{305B68E6-3317-400D-95F8-B23582892CE3}" destId="{6F504D2C-F497-454D-B11A-98C73E030D86}" srcOrd="0" destOrd="0" presId="urn:microsoft.com/office/officeart/2005/8/layout/default"/>
    <dgm:cxn modelId="{D6E37BF4-08F1-4FE8-AAF6-20F341D453AC}" srcId="{CEAC2A6D-B1A4-475D-81D1-5C77794B675B}" destId="{760110A9-E4ED-4403-A7AC-91FE64C1BE00}" srcOrd="2" destOrd="0" parTransId="{89C7F015-64C3-4FE1-8C78-9FF81E1905B5}" sibTransId="{550FC0D1-3F8C-44D4-91D0-828891EFF004}"/>
    <dgm:cxn modelId="{F35E9F06-9819-4AD7-9D18-DCF665289F1B}" srcId="{CEAC2A6D-B1A4-475D-81D1-5C77794B675B}" destId="{16916947-76C9-4845-AD6B-62111708D608}" srcOrd="5" destOrd="0" parTransId="{278A7FAA-E099-4253-B943-CC2E73F69BF8}" sibTransId="{3E91B393-E0AA-4E2F-9234-21AFDA391F98}"/>
    <dgm:cxn modelId="{61D5EC97-47A9-4744-8567-55E9A59BEE88}" type="presOf" srcId="{2EDD6117-F8C6-4D09-BEAB-B13C09FEC7A8}" destId="{FDE6C552-8E15-4E6E-83C7-E5365B6F85D3}" srcOrd="0" destOrd="0" presId="urn:microsoft.com/office/officeart/2005/8/layout/default"/>
    <dgm:cxn modelId="{30A39254-665B-4ED4-92A4-DB86652F96D0}" type="presOf" srcId="{16916947-76C9-4845-AD6B-62111708D608}" destId="{757AF8B7-47AF-4FD0-AEB4-F3116E8F0511}" srcOrd="0" destOrd="0" presId="urn:microsoft.com/office/officeart/2005/8/layout/default"/>
    <dgm:cxn modelId="{67EB6743-9830-447B-AA5D-A7101B1AADA2}" srcId="{CEAC2A6D-B1A4-475D-81D1-5C77794B675B}" destId="{305B68E6-3317-400D-95F8-B23582892CE3}" srcOrd="7" destOrd="0" parTransId="{76F93718-205E-4BF2-B824-0312D3B9E214}" sibTransId="{05D1A6C1-E478-4198-8982-26D7BAB99CC8}"/>
    <dgm:cxn modelId="{300A5672-C694-40FF-830E-A573D605F13F}" type="presOf" srcId="{5E2C18C5-36DF-42DF-B653-E354853016FD}" destId="{D5E0F84B-7478-4F24-859B-A249D969FD24}" srcOrd="0" destOrd="0" presId="urn:microsoft.com/office/officeart/2005/8/layout/default"/>
    <dgm:cxn modelId="{E774FD9F-66E1-4AFB-BEB7-E36418D1C53B}" type="presOf" srcId="{0CBE6819-9D78-4A39-BC1D-7498927909C8}" destId="{79A80BE1-321C-44CC-B9EB-33A3C99C30DF}" srcOrd="0" destOrd="0" presId="urn:microsoft.com/office/officeart/2005/8/layout/default"/>
    <dgm:cxn modelId="{32FDBEE6-396D-4E99-9EE2-695A4333AEA4}" srcId="{CEAC2A6D-B1A4-475D-81D1-5C77794B675B}" destId="{8A2A55BC-CDC2-490A-9684-48DCEFF11BE0}" srcOrd="8" destOrd="0" parTransId="{D4A506D8-C970-43F0-86F0-CDB9966F81A1}" sibTransId="{45EAB5FE-CA15-406A-9C2C-FAF00E061DE5}"/>
    <dgm:cxn modelId="{6B043B82-4EBF-430C-8481-7F6D6EF4C43F}" srcId="{CEAC2A6D-B1A4-475D-81D1-5C77794B675B}" destId="{2EDD6117-F8C6-4D09-BEAB-B13C09FEC7A8}" srcOrd="4" destOrd="0" parTransId="{10E5C8E9-38ED-436B-A8A5-F504660965FC}" sibTransId="{238B311A-1DAA-43D9-9605-4D32C5DA736D}"/>
    <dgm:cxn modelId="{9F525828-3EA0-4747-AE99-F748E2321DAD}" type="presOf" srcId="{5112D4A4-2E6E-4A46-A9B1-951E7752FC14}" destId="{F6D06BCE-BCB9-4BFA-B92E-71F3F535275B}" srcOrd="0" destOrd="0" presId="urn:microsoft.com/office/officeart/2005/8/layout/default"/>
    <dgm:cxn modelId="{92243F1B-8738-4DC8-925F-D14648D0653A}" type="presOf" srcId="{8A2A55BC-CDC2-490A-9684-48DCEFF11BE0}" destId="{7E53CDFC-B9AF-41D4-A2B1-255F040B0ADB}" srcOrd="0" destOrd="0" presId="urn:microsoft.com/office/officeart/2005/8/layout/default"/>
    <dgm:cxn modelId="{7E4ED7DC-B9D4-4CD5-A6A1-078FBEB16FAE}" srcId="{CEAC2A6D-B1A4-475D-81D1-5C77794B675B}" destId="{5112D4A4-2E6E-4A46-A9B1-951E7752FC14}" srcOrd="6" destOrd="0" parTransId="{3EB4FABF-6D4E-4193-BD44-C19CF607B62A}" sibTransId="{2B721A37-5A83-4356-8433-CED67B661355}"/>
    <dgm:cxn modelId="{BB7E2927-D1E7-47FC-9314-59FE40D1BB7B}" srcId="{CEAC2A6D-B1A4-475D-81D1-5C77794B675B}" destId="{B7A7497D-5302-4017-827D-4A93750B3FB6}" srcOrd="1" destOrd="0" parTransId="{494AA48D-094E-4582-A0A1-8E3BD628A905}" sibTransId="{393C892B-7F82-448A-BD31-A9F41A106553}"/>
    <dgm:cxn modelId="{B3F9C537-5BB5-4F9A-9E2B-94249C4BCFB3}" type="presParOf" srcId="{0154CE1E-D1A2-4954-BFFC-EFAF30EB94E5}" destId="{79A80BE1-321C-44CC-B9EB-33A3C99C30DF}" srcOrd="0" destOrd="0" presId="urn:microsoft.com/office/officeart/2005/8/layout/default"/>
    <dgm:cxn modelId="{40C780EC-36C1-4187-A06D-DE92BEA4212B}" type="presParOf" srcId="{0154CE1E-D1A2-4954-BFFC-EFAF30EB94E5}" destId="{0BCA75D6-8C66-4F94-BAC9-47C119CB10A7}" srcOrd="1" destOrd="0" presId="urn:microsoft.com/office/officeart/2005/8/layout/default"/>
    <dgm:cxn modelId="{4375A347-1AEB-4626-912E-CA1CD032FF64}" type="presParOf" srcId="{0154CE1E-D1A2-4954-BFFC-EFAF30EB94E5}" destId="{E34DE7BE-5A85-44CF-9E53-4E8ADB7AF069}" srcOrd="2" destOrd="0" presId="urn:microsoft.com/office/officeart/2005/8/layout/default"/>
    <dgm:cxn modelId="{FB7FA9CB-8278-4F18-861A-0267D4AE668E}" type="presParOf" srcId="{0154CE1E-D1A2-4954-BFFC-EFAF30EB94E5}" destId="{3A315F8E-24C3-4855-993D-69D8434D1F37}" srcOrd="3" destOrd="0" presId="urn:microsoft.com/office/officeart/2005/8/layout/default"/>
    <dgm:cxn modelId="{C3C42C20-FE1D-4671-8B3C-52250BEE8E0C}" type="presParOf" srcId="{0154CE1E-D1A2-4954-BFFC-EFAF30EB94E5}" destId="{1367D4AA-7297-472C-AE46-E5FC10134916}" srcOrd="4" destOrd="0" presId="urn:microsoft.com/office/officeart/2005/8/layout/default"/>
    <dgm:cxn modelId="{5B8F99DC-C8C7-4893-B3F5-B1222FF57DCB}" type="presParOf" srcId="{0154CE1E-D1A2-4954-BFFC-EFAF30EB94E5}" destId="{66DE3256-6C27-4756-B759-8099F305B8CF}" srcOrd="5" destOrd="0" presId="urn:microsoft.com/office/officeart/2005/8/layout/default"/>
    <dgm:cxn modelId="{25ED883B-EF26-465A-9EA0-199CFB36F516}" type="presParOf" srcId="{0154CE1E-D1A2-4954-BFFC-EFAF30EB94E5}" destId="{D5E0F84B-7478-4F24-859B-A249D969FD24}" srcOrd="6" destOrd="0" presId="urn:microsoft.com/office/officeart/2005/8/layout/default"/>
    <dgm:cxn modelId="{AFE90E44-84F2-4477-AC22-65BEF88EDCB8}" type="presParOf" srcId="{0154CE1E-D1A2-4954-BFFC-EFAF30EB94E5}" destId="{A8133D5E-9F35-4707-93D3-A6491370C54F}" srcOrd="7" destOrd="0" presId="urn:microsoft.com/office/officeart/2005/8/layout/default"/>
    <dgm:cxn modelId="{5EDDA640-551C-48B5-82F3-3B0AD5BE4FAC}" type="presParOf" srcId="{0154CE1E-D1A2-4954-BFFC-EFAF30EB94E5}" destId="{FDE6C552-8E15-4E6E-83C7-E5365B6F85D3}" srcOrd="8" destOrd="0" presId="urn:microsoft.com/office/officeart/2005/8/layout/default"/>
    <dgm:cxn modelId="{4DD35346-2189-4E73-8727-7FFC0682A258}" type="presParOf" srcId="{0154CE1E-D1A2-4954-BFFC-EFAF30EB94E5}" destId="{917628C1-89BC-440C-A334-8A9B6304FFFE}" srcOrd="9" destOrd="0" presId="urn:microsoft.com/office/officeart/2005/8/layout/default"/>
    <dgm:cxn modelId="{F6E58F7E-9FCB-4BA2-B7C7-70E6A352DB80}" type="presParOf" srcId="{0154CE1E-D1A2-4954-BFFC-EFAF30EB94E5}" destId="{757AF8B7-47AF-4FD0-AEB4-F3116E8F0511}" srcOrd="10" destOrd="0" presId="urn:microsoft.com/office/officeart/2005/8/layout/default"/>
    <dgm:cxn modelId="{FE08EFEE-865F-4853-A0D0-0930675171E6}" type="presParOf" srcId="{0154CE1E-D1A2-4954-BFFC-EFAF30EB94E5}" destId="{E78E22E5-EC08-4405-B8FE-456E5FE58489}" srcOrd="11" destOrd="0" presId="urn:microsoft.com/office/officeart/2005/8/layout/default"/>
    <dgm:cxn modelId="{F93A29AE-EDE5-427B-BBF1-CA953E9EC126}" type="presParOf" srcId="{0154CE1E-D1A2-4954-BFFC-EFAF30EB94E5}" destId="{F6D06BCE-BCB9-4BFA-B92E-71F3F535275B}" srcOrd="12" destOrd="0" presId="urn:microsoft.com/office/officeart/2005/8/layout/default"/>
    <dgm:cxn modelId="{0718AA28-9A93-4B08-BF38-B061797E93C0}" type="presParOf" srcId="{0154CE1E-D1A2-4954-BFFC-EFAF30EB94E5}" destId="{E8AF095E-CFA3-42C3-8A82-5AF122ACDB71}" srcOrd="13" destOrd="0" presId="urn:microsoft.com/office/officeart/2005/8/layout/default"/>
    <dgm:cxn modelId="{3164A12C-F0C7-49D1-8358-61D376ED592B}" type="presParOf" srcId="{0154CE1E-D1A2-4954-BFFC-EFAF30EB94E5}" destId="{6F504D2C-F497-454D-B11A-98C73E030D86}" srcOrd="14" destOrd="0" presId="urn:microsoft.com/office/officeart/2005/8/layout/default"/>
    <dgm:cxn modelId="{0F9DE8D7-4D4E-4174-A3FC-2577419E82E2}" type="presParOf" srcId="{0154CE1E-D1A2-4954-BFFC-EFAF30EB94E5}" destId="{3B0FFC4B-825A-4C60-8C93-53F0D337DD97}" srcOrd="15" destOrd="0" presId="urn:microsoft.com/office/officeart/2005/8/layout/default"/>
    <dgm:cxn modelId="{E4ACD533-9598-41B8-AF3B-CA277F59A084}" type="presParOf" srcId="{0154CE1E-D1A2-4954-BFFC-EFAF30EB94E5}" destId="{7E53CDFC-B9AF-41D4-A2B1-255F040B0ADB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7AA6A1-01D9-4196-8B57-794CC34D961E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59099DDE-CD56-4E9B-BE5C-E123846EA622}">
      <dgm:prSet custT="1"/>
      <dgm:spPr/>
      <dgm:t>
        <a:bodyPr/>
        <a:lstStyle/>
        <a:p>
          <a:r>
            <a:rPr lang="en-GB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Despite response and prevention programs, SGBV </a:t>
          </a:r>
          <a:r>
            <a:rPr lang="en-GB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cases remain </a:t>
          </a:r>
          <a:r>
            <a:rPr lang="en-GB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high</a:t>
          </a:r>
          <a:endParaRPr lang="x-none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EFC5C6-A7CD-4928-BFEE-17FB6E2C8CC8}" type="parTrans" cxnId="{76CB2D0A-0039-48C7-B516-012DBE9FB103}">
      <dgm:prSet/>
      <dgm:spPr/>
      <dgm:t>
        <a:bodyPr/>
        <a:lstStyle/>
        <a:p>
          <a:endParaRPr lang="x-none"/>
        </a:p>
      </dgm:t>
    </dgm:pt>
    <dgm:pt modelId="{80C37130-D828-45B9-82AF-04B1C4DA6923}" type="sibTrans" cxnId="{76CB2D0A-0039-48C7-B516-012DBE9FB103}">
      <dgm:prSet/>
      <dgm:spPr/>
      <dgm:t>
        <a:bodyPr/>
        <a:lstStyle/>
        <a:p>
          <a:endParaRPr lang="x-none"/>
        </a:p>
      </dgm:t>
    </dgm:pt>
    <dgm:pt modelId="{8A5B09EF-69E0-4525-8161-9DBB543AA721}">
      <dgm:prSet custT="1"/>
      <dgm:spPr/>
      <dgm:t>
        <a:bodyPr/>
        <a:lstStyle/>
        <a:p>
          <a:r>
            <a:rPr lang="en-GB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Programming has focussed on medical, psychosocial and legal needs of survivors</a:t>
          </a:r>
          <a:endParaRPr lang="x-none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57C603-473E-4FE6-A4E5-E598804B640B}" type="parTrans" cxnId="{4509E171-1427-4617-9624-EA5C7E85EBA9}">
      <dgm:prSet/>
      <dgm:spPr/>
      <dgm:t>
        <a:bodyPr/>
        <a:lstStyle/>
        <a:p>
          <a:endParaRPr lang="x-none"/>
        </a:p>
      </dgm:t>
    </dgm:pt>
    <dgm:pt modelId="{DF5971BE-BF13-42FD-9E9A-855D0B20B258}" type="sibTrans" cxnId="{4509E171-1427-4617-9624-EA5C7E85EBA9}">
      <dgm:prSet/>
      <dgm:spPr/>
      <dgm:t>
        <a:bodyPr/>
        <a:lstStyle/>
        <a:p>
          <a:endParaRPr lang="x-none"/>
        </a:p>
      </dgm:t>
    </dgm:pt>
    <dgm:pt modelId="{61328616-A7BF-41D5-8BDB-57BCA2B8FE6C}">
      <dgm:prSet custT="1"/>
      <dgm:spPr/>
      <dgm:t>
        <a:bodyPr/>
        <a:lstStyle/>
        <a:p>
          <a:r>
            <a:rPr lang="en-GB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Cases within families and communities remain unreported</a:t>
          </a:r>
          <a:endParaRPr lang="x-none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A3AA41-C71E-4988-936E-D4FC9434CC00}" type="parTrans" cxnId="{D99AC84B-14B1-49B0-9FA5-132A7DC15DEF}">
      <dgm:prSet/>
      <dgm:spPr/>
      <dgm:t>
        <a:bodyPr/>
        <a:lstStyle/>
        <a:p>
          <a:endParaRPr lang="x-none"/>
        </a:p>
      </dgm:t>
    </dgm:pt>
    <dgm:pt modelId="{EB7C5BC9-E537-4568-8D34-5A6F857463CD}" type="sibTrans" cxnId="{D99AC84B-14B1-49B0-9FA5-132A7DC15DEF}">
      <dgm:prSet/>
      <dgm:spPr/>
      <dgm:t>
        <a:bodyPr/>
        <a:lstStyle/>
        <a:p>
          <a:endParaRPr lang="x-none"/>
        </a:p>
      </dgm:t>
    </dgm:pt>
    <dgm:pt modelId="{59E5F66B-A7BF-4EA4-9F8C-4B58E71005BA}">
      <dgm:prSet custT="1"/>
      <dgm:spPr/>
      <dgm:t>
        <a:bodyPr/>
        <a:lstStyle/>
        <a:p>
          <a:r>
            <a:rPr lang="en-GB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Limited  </a:t>
          </a:r>
          <a:r>
            <a:rPr lang="en-GB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data to link SGBV to survivor’s economic output</a:t>
          </a:r>
          <a:r>
            <a:rPr lang="en-GB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x-none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FF99B3-6578-42A2-B5BB-FC7735557FC5}" type="parTrans" cxnId="{28CEACB2-458C-4838-9D73-EB176F8826A8}">
      <dgm:prSet/>
      <dgm:spPr/>
      <dgm:t>
        <a:bodyPr/>
        <a:lstStyle/>
        <a:p>
          <a:endParaRPr lang="x-none"/>
        </a:p>
      </dgm:t>
    </dgm:pt>
    <dgm:pt modelId="{2DAEDE32-324C-4C62-B011-6A894901B40C}" type="sibTrans" cxnId="{28CEACB2-458C-4838-9D73-EB176F8826A8}">
      <dgm:prSet/>
      <dgm:spPr/>
      <dgm:t>
        <a:bodyPr/>
        <a:lstStyle/>
        <a:p>
          <a:endParaRPr lang="x-none"/>
        </a:p>
      </dgm:t>
    </dgm:pt>
    <dgm:pt modelId="{39609C20-33C8-4F5A-AF90-418404C78D48}">
      <dgm:prSet custT="1"/>
      <dgm:spPr/>
      <dgm:t>
        <a:bodyPr/>
        <a:lstStyle/>
        <a:p>
          <a:r>
            <a:rPr lang="en-GB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Services by RRRPs have minimal focus on prevention</a:t>
          </a:r>
          <a:endParaRPr lang="x-none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12F112-032D-4A1C-A4F7-065B8D928DF6}" type="parTrans" cxnId="{97A4D482-6454-4190-A9A6-7327BEC7ACA7}">
      <dgm:prSet/>
      <dgm:spPr/>
      <dgm:t>
        <a:bodyPr/>
        <a:lstStyle/>
        <a:p>
          <a:endParaRPr lang="x-none"/>
        </a:p>
      </dgm:t>
    </dgm:pt>
    <dgm:pt modelId="{1D84734B-0FC9-4624-9DEE-32967FAD3868}" type="sibTrans" cxnId="{97A4D482-6454-4190-A9A6-7327BEC7ACA7}">
      <dgm:prSet/>
      <dgm:spPr/>
      <dgm:t>
        <a:bodyPr/>
        <a:lstStyle/>
        <a:p>
          <a:endParaRPr lang="x-none"/>
        </a:p>
      </dgm:t>
    </dgm:pt>
    <dgm:pt modelId="{5B194ECA-89E9-4B4C-A69B-EB8CFF275ED7}">
      <dgm:prSet custT="1"/>
      <dgm:spPr/>
      <dgm:t>
        <a:bodyPr/>
        <a:lstStyle/>
        <a:p>
          <a:r>
            <a:rPr lang="en-GB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Need </a:t>
          </a:r>
          <a:r>
            <a:rPr lang="en-GB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for an approach that circumvents SGBV before it </a:t>
          </a:r>
          <a:r>
            <a:rPr lang="en-GB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happens &amp; socializes individuals to speak up when it occurs</a:t>
          </a:r>
          <a:endParaRPr lang="x-none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323ED7-FF9F-4C49-8BCB-954A6DDB04E9}" type="parTrans" cxnId="{0D8A9143-2BEE-452C-BE96-0418D753342C}">
      <dgm:prSet/>
      <dgm:spPr/>
      <dgm:t>
        <a:bodyPr/>
        <a:lstStyle/>
        <a:p>
          <a:endParaRPr lang="x-none"/>
        </a:p>
      </dgm:t>
    </dgm:pt>
    <dgm:pt modelId="{547AAB46-5377-46FC-9110-7E030D89A51F}" type="sibTrans" cxnId="{0D8A9143-2BEE-452C-BE96-0418D753342C}">
      <dgm:prSet/>
      <dgm:spPr/>
      <dgm:t>
        <a:bodyPr/>
        <a:lstStyle/>
        <a:p>
          <a:endParaRPr lang="x-none"/>
        </a:p>
      </dgm:t>
    </dgm:pt>
    <dgm:pt modelId="{60F98EAA-12BF-4946-93A4-FCCEC9BBD2AF}" type="pres">
      <dgm:prSet presAssocID="{117AA6A1-01D9-4196-8B57-794CC34D961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3B034D-8303-40BF-803F-93739A745527}" type="pres">
      <dgm:prSet presAssocID="{117AA6A1-01D9-4196-8B57-794CC34D961E}" presName="arrow" presStyleLbl="bgShp" presStyleIdx="0" presStyleCnt="1" custScaleY="115285" custLinFactNeighborX="502" custLinFactNeighborY="-1089"/>
      <dgm:spPr/>
    </dgm:pt>
    <dgm:pt modelId="{EBFAA608-D75B-46EA-B7F8-BF11C1D29CE8}" type="pres">
      <dgm:prSet presAssocID="{117AA6A1-01D9-4196-8B57-794CC34D961E}" presName="points" presStyleCnt="0"/>
      <dgm:spPr/>
    </dgm:pt>
    <dgm:pt modelId="{4BC4F76C-5530-4655-BE7E-BB4E2549ED5B}" type="pres">
      <dgm:prSet presAssocID="{59099DDE-CD56-4E9B-BE5C-E123846EA622}" presName="compositeA" presStyleCnt="0"/>
      <dgm:spPr/>
    </dgm:pt>
    <dgm:pt modelId="{733F04B0-44A4-4F7C-97E8-9D8B4387E67E}" type="pres">
      <dgm:prSet presAssocID="{59099DDE-CD56-4E9B-BE5C-E123846EA622}" presName="textA" presStyleLbl="revTx" presStyleIdx="0" presStyleCnt="6" custScaleX="241623" custScaleY="582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0750C-FD4B-41C0-AB18-A3CB4D02BA74}" type="pres">
      <dgm:prSet presAssocID="{59099DDE-CD56-4E9B-BE5C-E123846EA622}" presName="circleA" presStyleLbl="node1" presStyleIdx="0" presStyleCnt="6"/>
      <dgm:spPr/>
    </dgm:pt>
    <dgm:pt modelId="{81652437-80EA-4023-B37F-015A7B5E463F}" type="pres">
      <dgm:prSet presAssocID="{59099DDE-CD56-4E9B-BE5C-E123846EA622}" presName="spaceA" presStyleCnt="0"/>
      <dgm:spPr/>
    </dgm:pt>
    <dgm:pt modelId="{AD89C17A-6B1F-493D-9EC2-26539406885A}" type="pres">
      <dgm:prSet presAssocID="{80C37130-D828-45B9-82AF-04B1C4DA6923}" presName="space" presStyleCnt="0"/>
      <dgm:spPr/>
    </dgm:pt>
    <dgm:pt modelId="{B5FADE20-C77B-4EF9-9F09-BAD45795BD68}" type="pres">
      <dgm:prSet presAssocID="{8A5B09EF-69E0-4525-8161-9DBB543AA721}" presName="compositeB" presStyleCnt="0"/>
      <dgm:spPr/>
    </dgm:pt>
    <dgm:pt modelId="{CBA0336A-DE27-4834-9832-ECDC4EECEEF3}" type="pres">
      <dgm:prSet presAssocID="{8A5B09EF-69E0-4525-8161-9DBB543AA721}" presName="textB" presStyleLbl="revTx" presStyleIdx="1" presStyleCnt="6" custScaleX="169228" custScaleY="775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FBEBF-0981-4831-BDE7-025E61BE7B8F}" type="pres">
      <dgm:prSet presAssocID="{8A5B09EF-69E0-4525-8161-9DBB543AA721}" presName="circleB" presStyleLbl="node1" presStyleIdx="1" presStyleCnt="6"/>
      <dgm:spPr/>
    </dgm:pt>
    <dgm:pt modelId="{DF0DFDB0-0AD3-44EB-99F2-900C0BF1DBE3}" type="pres">
      <dgm:prSet presAssocID="{8A5B09EF-69E0-4525-8161-9DBB543AA721}" presName="spaceB" presStyleCnt="0"/>
      <dgm:spPr/>
    </dgm:pt>
    <dgm:pt modelId="{01BABDA2-A58E-41CB-B068-9D96E22A1DA8}" type="pres">
      <dgm:prSet presAssocID="{DF5971BE-BF13-42FD-9E9A-855D0B20B258}" presName="space" presStyleCnt="0"/>
      <dgm:spPr/>
    </dgm:pt>
    <dgm:pt modelId="{BFA01998-FCD5-4FC3-820F-C0851E7D7A6A}" type="pres">
      <dgm:prSet presAssocID="{61328616-A7BF-41D5-8BDB-57BCA2B8FE6C}" presName="compositeA" presStyleCnt="0"/>
      <dgm:spPr/>
    </dgm:pt>
    <dgm:pt modelId="{0F569E40-FF83-4F53-92A7-967D5846013F}" type="pres">
      <dgm:prSet presAssocID="{61328616-A7BF-41D5-8BDB-57BCA2B8FE6C}" presName="textA" presStyleLbl="revTx" presStyleIdx="2" presStyleCnt="6" custScaleX="185688" custScaleY="593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413F64-6A2C-4296-A416-7244CDEAA869}" type="pres">
      <dgm:prSet presAssocID="{61328616-A7BF-41D5-8BDB-57BCA2B8FE6C}" presName="circleA" presStyleLbl="node1" presStyleIdx="2" presStyleCnt="6"/>
      <dgm:spPr/>
    </dgm:pt>
    <dgm:pt modelId="{6684C08B-65D7-47C8-99F5-F7E41D712114}" type="pres">
      <dgm:prSet presAssocID="{61328616-A7BF-41D5-8BDB-57BCA2B8FE6C}" presName="spaceA" presStyleCnt="0"/>
      <dgm:spPr/>
    </dgm:pt>
    <dgm:pt modelId="{1DA48246-6556-4E56-8F50-7BB94FD0D28E}" type="pres">
      <dgm:prSet presAssocID="{EB7C5BC9-E537-4568-8D34-5A6F857463CD}" presName="space" presStyleCnt="0"/>
      <dgm:spPr/>
    </dgm:pt>
    <dgm:pt modelId="{C8E51FD5-3106-4DC9-927F-5743D1138E3D}" type="pres">
      <dgm:prSet presAssocID="{59E5F66B-A7BF-4EA4-9F8C-4B58E71005BA}" presName="compositeB" presStyleCnt="0"/>
      <dgm:spPr/>
    </dgm:pt>
    <dgm:pt modelId="{47294990-B8ED-40E7-B584-FDAA682D7334}" type="pres">
      <dgm:prSet presAssocID="{59E5F66B-A7BF-4EA4-9F8C-4B58E71005BA}" presName="textB" presStyleLbl="revTx" presStyleIdx="3" presStyleCnt="6" custScaleX="120080" custScaleY="73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282308-8846-4B9A-82B6-88C6387EF88D}" type="pres">
      <dgm:prSet presAssocID="{59E5F66B-A7BF-4EA4-9F8C-4B58E71005BA}" presName="circleB" presStyleLbl="node1" presStyleIdx="3" presStyleCnt="6"/>
      <dgm:spPr/>
    </dgm:pt>
    <dgm:pt modelId="{53588931-B6C8-46A9-8333-C2FF5A0739FA}" type="pres">
      <dgm:prSet presAssocID="{59E5F66B-A7BF-4EA4-9F8C-4B58E71005BA}" presName="spaceB" presStyleCnt="0"/>
      <dgm:spPr/>
    </dgm:pt>
    <dgm:pt modelId="{F7BCEBF2-B795-4E47-A592-4383ECDC01D4}" type="pres">
      <dgm:prSet presAssocID="{2DAEDE32-324C-4C62-B011-6A894901B40C}" presName="space" presStyleCnt="0"/>
      <dgm:spPr/>
    </dgm:pt>
    <dgm:pt modelId="{25D95D4C-C66D-4283-9CF7-B5C9C9BC2225}" type="pres">
      <dgm:prSet presAssocID="{39609C20-33C8-4F5A-AF90-418404C78D48}" presName="compositeA" presStyleCnt="0"/>
      <dgm:spPr/>
    </dgm:pt>
    <dgm:pt modelId="{7306F58B-9D0E-43A8-B42E-332E75BECC1D}" type="pres">
      <dgm:prSet presAssocID="{39609C20-33C8-4F5A-AF90-418404C78D48}" presName="textA" presStyleLbl="revTx" presStyleIdx="4" presStyleCnt="6" custScaleX="132860" custScaleY="61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2BF39-6437-4F07-937A-69429D163F28}" type="pres">
      <dgm:prSet presAssocID="{39609C20-33C8-4F5A-AF90-418404C78D48}" presName="circleA" presStyleLbl="node1" presStyleIdx="4" presStyleCnt="6"/>
      <dgm:spPr/>
    </dgm:pt>
    <dgm:pt modelId="{277E0B4D-3CCF-4099-BED5-D3A0192BDC97}" type="pres">
      <dgm:prSet presAssocID="{39609C20-33C8-4F5A-AF90-418404C78D48}" presName="spaceA" presStyleCnt="0"/>
      <dgm:spPr/>
    </dgm:pt>
    <dgm:pt modelId="{5020A757-04AB-49E4-A0F7-BFFE4EC58AE2}" type="pres">
      <dgm:prSet presAssocID="{1D84734B-0FC9-4624-9DEE-32967FAD3868}" presName="space" presStyleCnt="0"/>
      <dgm:spPr/>
    </dgm:pt>
    <dgm:pt modelId="{B12C72E0-0998-4EA4-90C3-351A4855C1F3}" type="pres">
      <dgm:prSet presAssocID="{5B194ECA-89E9-4B4C-A69B-EB8CFF275ED7}" presName="compositeB" presStyleCnt="0"/>
      <dgm:spPr/>
    </dgm:pt>
    <dgm:pt modelId="{E9A8F1AC-27DD-435F-9DD2-D29E9E2E76D1}" type="pres">
      <dgm:prSet presAssocID="{5B194ECA-89E9-4B4C-A69B-EB8CFF275ED7}" presName="textB" presStyleLbl="revTx" presStyleIdx="5" presStyleCnt="6" custScaleX="209052" custScaleY="700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CF89EE-DAE0-472A-98C0-619D777A3582}" type="pres">
      <dgm:prSet presAssocID="{5B194ECA-89E9-4B4C-A69B-EB8CFF275ED7}" presName="circleB" presStyleLbl="node1" presStyleIdx="5" presStyleCnt="6"/>
      <dgm:spPr/>
      <dgm:t>
        <a:bodyPr/>
        <a:lstStyle/>
        <a:p>
          <a:endParaRPr lang="en-US"/>
        </a:p>
      </dgm:t>
    </dgm:pt>
    <dgm:pt modelId="{E0B487AB-F211-41A3-B475-2A6A06B7BB55}" type="pres">
      <dgm:prSet presAssocID="{5B194ECA-89E9-4B4C-A69B-EB8CFF275ED7}" presName="spaceB" presStyleCnt="0"/>
      <dgm:spPr/>
    </dgm:pt>
  </dgm:ptLst>
  <dgm:cxnLst>
    <dgm:cxn modelId="{718F9723-5DFB-4C72-8F82-788DF0DF3511}" type="presOf" srcId="{39609C20-33C8-4F5A-AF90-418404C78D48}" destId="{7306F58B-9D0E-43A8-B42E-332E75BECC1D}" srcOrd="0" destOrd="0" presId="urn:microsoft.com/office/officeart/2005/8/layout/hProcess11"/>
    <dgm:cxn modelId="{76CB2D0A-0039-48C7-B516-012DBE9FB103}" srcId="{117AA6A1-01D9-4196-8B57-794CC34D961E}" destId="{59099DDE-CD56-4E9B-BE5C-E123846EA622}" srcOrd="0" destOrd="0" parTransId="{94EFC5C6-A7CD-4928-BFEE-17FB6E2C8CC8}" sibTransId="{80C37130-D828-45B9-82AF-04B1C4DA6923}"/>
    <dgm:cxn modelId="{CB6C5F37-B8D2-4DC0-906E-30D1F01C25F0}" type="presOf" srcId="{61328616-A7BF-41D5-8BDB-57BCA2B8FE6C}" destId="{0F569E40-FF83-4F53-92A7-967D5846013F}" srcOrd="0" destOrd="0" presId="urn:microsoft.com/office/officeart/2005/8/layout/hProcess11"/>
    <dgm:cxn modelId="{4509E171-1427-4617-9624-EA5C7E85EBA9}" srcId="{117AA6A1-01D9-4196-8B57-794CC34D961E}" destId="{8A5B09EF-69E0-4525-8161-9DBB543AA721}" srcOrd="1" destOrd="0" parTransId="{0E57C603-473E-4FE6-A4E5-E598804B640B}" sibTransId="{DF5971BE-BF13-42FD-9E9A-855D0B20B258}"/>
    <dgm:cxn modelId="{F1045922-6F75-4B47-9B6F-44DEA95DBE78}" type="presOf" srcId="{59E5F66B-A7BF-4EA4-9F8C-4B58E71005BA}" destId="{47294990-B8ED-40E7-B584-FDAA682D7334}" srcOrd="0" destOrd="0" presId="urn:microsoft.com/office/officeart/2005/8/layout/hProcess11"/>
    <dgm:cxn modelId="{0D8A9143-2BEE-452C-BE96-0418D753342C}" srcId="{117AA6A1-01D9-4196-8B57-794CC34D961E}" destId="{5B194ECA-89E9-4B4C-A69B-EB8CFF275ED7}" srcOrd="5" destOrd="0" parTransId="{75323ED7-FF9F-4C49-8BCB-954A6DDB04E9}" sibTransId="{547AAB46-5377-46FC-9110-7E030D89A51F}"/>
    <dgm:cxn modelId="{97A4D482-6454-4190-A9A6-7327BEC7ACA7}" srcId="{117AA6A1-01D9-4196-8B57-794CC34D961E}" destId="{39609C20-33C8-4F5A-AF90-418404C78D48}" srcOrd="4" destOrd="0" parTransId="{9E12F112-032D-4A1C-A4F7-065B8D928DF6}" sibTransId="{1D84734B-0FC9-4624-9DEE-32967FAD3868}"/>
    <dgm:cxn modelId="{D99AC84B-14B1-49B0-9FA5-132A7DC15DEF}" srcId="{117AA6A1-01D9-4196-8B57-794CC34D961E}" destId="{61328616-A7BF-41D5-8BDB-57BCA2B8FE6C}" srcOrd="2" destOrd="0" parTransId="{E9A3AA41-C71E-4988-936E-D4FC9434CC00}" sibTransId="{EB7C5BC9-E537-4568-8D34-5A6F857463CD}"/>
    <dgm:cxn modelId="{C301ABF1-6BCB-4CBD-BCF9-FA30E3EEF4D5}" type="presOf" srcId="{59099DDE-CD56-4E9B-BE5C-E123846EA622}" destId="{733F04B0-44A4-4F7C-97E8-9D8B4387E67E}" srcOrd="0" destOrd="0" presId="urn:microsoft.com/office/officeart/2005/8/layout/hProcess11"/>
    <dgm:cxn modelId="{9549BC07-E88E-4BE1-A3E7-4EC4F8BE04F5}" type="presOf" srcId="{5B194ECA-89E9-4B4C-A69B-EB8CFF275ED7}" destId="{E9A8F1AC-27DD-435F-9DD2-D29E9E2E76D1}" srcOrd="0" destOrd="0" presId="urn:microsoft.com/office/officeart/2005/8/layout/hProcess11"/>
    <dgm:cxn modelId="{D4E03DB6-C9D2-441B-B6A7-9FFA4EDAD926}" type="presOf" srcId="{117AA6A1-01D9-4196-8B57-794CC34D961E}" destId="{60F98EAA-12BF-4946-93A4-FCCEC9BBD2AF}" srcOrd="0" destOrd="0" presId="urn:microsoft.com/office/officeart/2005/8/layout/hProcess11"/>
    <dgm:cxn modelId="{5BD88C32-9849-453D-A573-F5B648C87D3F}" type="presOf" srcId="{8A5B09EF-69E0-4525-8161-9DBB543AA721}" destId="{CBA0336A-DE27-4834-9832-ECDC4EECEEF3}" srcOrd="0" destOrd="0" presId="urn:microsoft.com/office/officeart/2005/8/layout/hProcess11"/>
    <dgm:cxn modelId="{28CEACB2-458C-4838-9D73-EB176F8826A8}" srcId="{117AA6A1-01D9-4196-8B57-794CC34D961E}" destId="{59E5F66B-A7BF-4EA4-9F8C-4B58E71005BA}" srcOrd="3" destOrd="0" parTransId="{32FF99B3-6578-42A2-B5BB-FC7735557FC5}" sibTransId="{2DAEDE32-324C-4C62-B011-6A894901B40C}"/>
    <dgm:cxn modelId="{501BB321-315A-4FEC-96EA-BA721311AF21}" type="presParOf" srcId="{60F98EAA-12BF-4946-93A4-FCCEC9BBD2AF}" destId="{433B034D-8303-40BF-803F-93739A745527}" srcOrd="0" destOrd="0" presId="urn:microsoft.com/office/officeart/2005/8/layout/hProcess11"/>
    <dgm:cxn modelId="{9FA2D7B9-4673-4CE3-A300-D53C6CDA4D44}" type="presParOf" srcId="{60F98EAA-12BF-4946-93A4-FCCEC9BBD2AF}" destId="{EBFAA608-D75B-46EA-B7F8-BF11C1D29CE8}" srcOrd="1" destOrd="0" presId="urn:microsoft.com/office/officeart/2005/8/layout/hProcess11"/>
    <dgm:cxn modelId="{C5A62ACD-3281-44F0-86D4-02D797EEDDBD}" type="presParOf" srcId="{EBFAA608-D75B-46EA-B7F8-BF11C1D29CE8}" destId="{4BC4F76C-5530-4655-BE7E-BB4E2549ED5B}" srcOrd="0" destOrd="0" presId="urn:microsoft.com/office/officeart/2005/8/layout/hProcess11"/>
    <dgm:cxn modelId="{8015DA30-F98A-44FA-8420-CDC88A85DCD6}" type="presParOf" srcId="{4BC4F76C-5530-4655-BE7E-BB4E2549ED5B}" destId="{733F04B0-44A4-4F7C-97E8-9D8B4387E67E}" srcOrd="0" destOrd="0" presId="urn:microsoft.com/office/officeart/2005/8/layout/hProcess11"/>
    <dgm:cxn modelId="{C2B36573-D9EC-42A4-B893-181895F4C791}" type="presParOf" srcId="{4BC4F76C-5530-4655-BE7E-BB4E2549ED5B}" destId="{B020750C-FD4B-41C0-AB18-A3CB4D02BA74}" srcOrd="1" destOrd="0" presId="urn:microsoft.com/office/officeart/2005/8/layout/hProcess11"/>
    <dgm:cxn modelId="{A9F57713-8B3A-4B57-A4E6-CA2FCB62E11A}" type="presParOf" srcId="{4BC4F76C-5530-4655-BE7E-BB4E2549ED5B}" destId="{81652437-80EA-4023-B37F-015A7B5E463F}" srcOrd="2" destOrd="0" presId="urn:microsoft.com/office/officeart/2005/8/layout/hProcess11"/>
    <dgm:cxn modelId="{44AEF68D-6E19-45EC-880D-42115FEB3FEF}" type="presParOf" srcId="{EBFAA608-D75B-46EA-B7F8-BF11C1D29CE8}" destId="{AD89C17A-6B1F-493D-9EC2-26539406885A}" srcOrd="1" destOrd="0" presId="urn:microsoft.com/office/officeart/2005/8/layout/hProcess11"/>
    <dgm:cxn modelId="{26176E08-D1F9-48AF-A6A5-AB4597131269}" type="presParOf" srcId="{EBFAA608-D75B-46EA-B7F8-BF11C1D29CE8}" destId="{B5FADE20-C77B-4EF9-9F09-BAD45795BD68}" srcOrd="2" destOrd="0" presId="urn:microsoft.com/office/officeart/2005/8/layout/hProcess11"/>
    <dgm:cxn modelId="{BFDC0247-D4CC-443A-89F2-E432081FCE00}" type="presParOf" srcId="{B5FADE20-C77B-4EF9-9F09-BAD45795BD68}" destId="{CBA0336A-DE27-4834-9832-ECDC4EECEEF3}" srcOrd="0" destOrd="0" presId="urn:microsoft.com/office/officeart/2005/8/layout/hProcess11"/>
    <dgm:cxn modelId="{ACE60C2E-D8CA-4DA7-B6D2-4B0609AE62A8}" type="presParOf" srcId="{B5FADE20-C77B-4EF9-9F09-BAD45795BD68}" destId="{FD4FBEBF-0981-4831-BDE7-025E61BE7B8F}" srcOrd="1" destOrd="0" presId="urn:microsoft.com/office/officeart/2005/8/layout/hProcess11"/>
    <dgm:cxn modelId="{B33E2AD6-9B3A-4BEC-A063-FADC3176112B}" type="presParOf" srcId="{B5FADE20-C77B-4EF9-9F09-BAD45795BD68}" destId="{DF0DFDB0-0AD3-44EB-99F2-900C0BF1DBE3}" srcOrd="2" destOrd="0" presId="urn:microsoft.com/office/officeart/2005/8/layout/hProcess11"/>
    <dgm:cxn modelId="{25377BD3-33FC-42D2-A91D-01BE515F587F}" type="presParOf" srcId="{EBFAA608-D75B-46EA-B7F8-BF11C1D29CE8}" destId="{01BABDA2-A58E-41CB-B068-9D96E22A1DA8}" srcOrd="3" destOrd="0" presId="urn:microsoft.com/office/officeart/2005/8/layout/hProcess11"/>
    <dgm:cxn modelId="{82F6E7B2-3D74-49A1-9790-39FDF305D514}" type="presParOf" srcId="{EBFAA608-D75B-46EA-B7F8-BF11C1D29CE8}" destId="{BFA01998-FCD5-4FC3-820F-C0851E7D7A6A}" srcOrd="4" destOrd="0" presId="urn:microsoft.com/office/officeart/2005/8/layout/hProcess11"/>
    <dgm:cxn modelId="{E0EA4D4E-51EC-4071-8D8F-4F60D6194F45}" type="presParOf" srcId="{BFA01998-FCD5-4FC3-820F-C0851E7D7A6A}" destId="{0F569E40-FF83-4F53-92A7-967D5846013F}" srcOrd="0" destOrd="0" presId="urn:microsoft.com/office/officeart/2005/8/layout/hProcess11"/>
    <dgm:cxn modelId="{257CAD80-5A96-482F-8B3B-70798B4E136E}" type="presParOf" srcId="{BFA01998-FCD5-4FC3-820F-C0851E7D7A6A}" destId="{AA413F64-6A2C-4296-A416-7244CDEAA869}" srcOrd="1" destOrd="0" presId="urn:microsoft.com/office/officeart/2005/8/layout/hProcess11"/>
    <dgm:cxn modelId="{C5331105-82C2-412F-807D-71F8E9C2DBC2}" type="presParOf" srcId="{BFA01998-FCD5-4FC3-820F-C0851E7D7A6A}" destId="{6684C08B-65D7-47C8-99F5-F7E41D712114}" srcOrd="2" destOrd="0" presId="urn:microsoft.com/office/officeart/2005/8/layout/hProcess11"/>
    <dgm:cxn modelId="{EF4666F2-4450-4ADB-9FAE-BEA6685E4B61}" type="presParOf" srcId="{EBFAA608-D75B-46EA-B7F8-BF11C1D29CE8}" destId="{1DA48246-6556-4E56-8F50-7BB94FD0D28E}" srcOrd="5" destOrd="0" presId="urn:microsoft.com/office/officeart/2005/8/layout/hProcess11"/>
    <dgm:cxn modelId="{3B231121-531B-4DD9-9177-219DBA4A72CA}" type="presParOf" srcId="{EBFAA608-D75B-46EA-B7F8-BF11C1D29CE8}" destId="{C8E51FD5-3106-4DC9-927F-5743D1138E3D}" srcOrd="6" destOrd="0" presId="urn:microsoft.com/office/officeart/2005/8/layout/hProcess11"/>
    <dgm:cxn modelId="{583FD6FC-C422-40BF-9BEA-80F0026727F5}" type="presParOf" srcId="{C8E51FD5-3106-4DC9-927F-5743D1138E3D}" destId="{47294990-B8ED-40E7-B584-FDAA682D7334}" srcOrd="0" destOrd="0" presId="urn:microsoft.com/office/officeart/2005/8/layout/hProcess11"/>
    <dgm:cxn modelId="{803524F1-4D67-4E09-8C5B-88F1F30E7B95}" type="presParOf" srcId="{C8E51FD5-3106-4DC9-927F-5743D1138E3D}" destId="{C1282308-8846-4B9A-82B6-88C6387EF88D}" srcOrd="1" destOrd="0" presId="urn:microsoft.com/office/officeart/2005/8/layout/hProcess11"/>
    <dgm:cxn modelId="{FE6DA70B-5B45-435F-A927-8CDD0488D58F}" type="presParOf" srcId="{C8E51FD5-3106-4DC9-927F-5743D1138E3D}" destId="{53588931-B6C8-46A9-8333-C2FF5A0739FA}" srcOrd="2" destOrd="0" presId="urn:microsoft.com/office/officeart/2005/8/layout/hProcess11"/>
    <dgm:cxn modelId="{6A4BD57F-ECB6-4A8A-B105-A7A123C220D4}" type="presParOf" srcId="{EBFAA608-D75B-46EA-B7F8-BF11C1D29CE8}" destId="{F7BCEBF2-B795-4E47-A592-4383ECDC01D4}" srcOrd="7" destOrd="0" presId="urn:microsoft.com/office/officeart/2005/8/layout/hProcess11"/>
    <dgm:cxn modelId="{8252BC2D-7B21-4C5E-9A01-F9A4919F9946}" type="presParOf" srcId="{EBFAA608-D75B-46EA-B7F8-BF11C1D29CE8}" destId="{25D95D4C-C66D-4283-9CF7-B5C9C9BC2225}" srcOrd="8" destOrd="0" presId="urn:microsoft.com/office/officeart/2005/8/layout/hProcess11"/>
    <dgm:cxn modelId="{29F6A173-1DCC-44C4-B87F-02DADB5C8BD9}" type="presParOf" srcId="{25D95D4C-C66D-4283-9CF7-B5C9C9BC2225}" destId="{7306F58B-9D0E-43A8-B42E-332E75BECC1D}" srcOrd="0" destOrd="0" presId="urn:microsoft.com/office/officeart/2005/8/layout/hProcess11"/>
    <dgm:cxn modelId="{E05FFB1A-B37C-4C87-8D18-37267B1CD959}" type="presParOf" srcId="{25D95D4C-C66D-4283-9CF7-B5C9C9BC2225}" destId="{AD62BF39-6437-4F07-937A-69429D163F28}" srcOrd="1" destOrd="0" presId="urn:microsoft.com/office/officeart/2005/8/layout/hProcess11"/>
    <dgm:cxn modelId="{A431C6AC-FE14-4E87-8784-9DFD51C23F2D}" type="presParOf" srcId="{25D95D4C-C66D-4283-9CF7-B5C9C9BC2225}" destId="{277E0B4D-3CCF-4099-BED5-D3A0192BDC97}" srcOrd="2" destOrd="0" presId="urn:microsoft.com/office/officeart/2005/8/layout/hProcess11"/>
    <dgm:cxn modelId="{CD8B4818-68C8-4505-8CBA-34E429B947EC}" type="presParOf" srcId="{EBFAA608-D75B-46EA-B7F8-BF11C1D29CE8}" destId="{5020A757-04AB-49E4-A0F7-BFFE4EC58AE2}" srcOrd="9" destOrd="0" presId="urn:microsoft.com/office/officeart/2005/8/layout/hProcess11"/>
    <dgm:cxn modelId="{22F01C52-C10F-4147-B66C-95F052E4D874}" type="presParOf" srcId="{EBFAA608-D75B-46EA-B7F8-BF11C1D29CE8}" destId="{B12C72E0-0998-4EA4-90C3-351A4855C1F3}" srcOrd="10" destOrd="0" presId="urn:microsoft.com/office/officeart/2005/8/layout/hProcess11"/>
    <dgm:cxn modelId="{30465AE3-58D0-43AD-9282-C28388049AB1}" type="presParOf" srcId="{B12C72E0-0998-4EA4-90C3-351A4855C1F3}" destId="{E9A8F1AC-27DD-435F-9DD2-D29E9E2E76D1}" srcOrd="0" destOrd="0" presId="urn:microsoft.com/office/officeart/2005/8/layout/hProcess11"/>
    <dgm:cxn modelId="{88476D61-618E-4A07-B6DB-1AA2B7516FE7}" type="presParOf" srcId="{B12C72E0-0998-4EA4-90C3-351A4855C1F3}" destId="{71CF89EE-DAE0-472A-98C0-619D777A3582}" srcOrd="1" destOrd="0" presId="urn:microsoft.com/office/officeart/2005/8/layout/hProcess11"/>
    <dgm:cxn modelId="{0CBFACAF-C6D1-48AE-924D-8F7F02D3DBD0}" type="presParOf" srcId="{B12C72E0-0998-4EA4-90C3-351A4855C1F3}" destId="{E0B487AB-F211-41A3-B475-2A6A06B7BB55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CD2565-6607-4FFB-9BCC-641385E2CE9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x-none"/>
        </a:p>
      </dgm:t>
    </dgm:pt>
    <dgm:pt modelId="{0630E9D3-654D-49E0-8AA4-87D7D8D83A8B}">
      <dgm:prSet phldrT="[Tex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noFill/>
        <a:ln>
          <a:solidFill>
            <a:schemeClr val="bg1"/>
          </a:solidFill>
        </a:ln>
      </dgm:spPr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Establish the economic cost of SGBV on women survivors</a:t>
          </a:r>
          <a:endParaRPr lang="x-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90ACA9-0DDF-4414-8711-E4287B78F0D2}" type="parTrans" cxnId="{93F47398-0A6B-4414-836A-2819829772D4}">
      <dgm:prSet/>
      <dgm:spPr/>
      <dgm:t>
        <a:bodyPr/>
        <a:lstStyle/>
        <a:p>
          <a:endParaRPr lang="x-none"/>
        </a:p>
      </dgm:t>
    </dgm:pt>
    <dgm:pt modelId="{2906FACA-1F03-485E-9FDF-41DFA56BF818}" type="sibTrans" cxnId="{93F47398-0A6B-4414-836A-2819829772D4}">
      <dgm:prSet/>
      <dgm:spPr/>
      <dgm:t>
        <a:bodyPr/>
        <a:lstStyle/>
        <a:p>
          <a:endParaRPr lang="x-none"/>
        </a:p>
      </dgm:t>
    </dgm:pt>
    <dgm:pt modelId="{69109E44-4627-4D3E-98BF-5991D93EFBD4}">
      <dgm:prSet phldrT="[Text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noFill/>
        <a:ln>
          <a:solidFill>
            <a:schemeClr val="bg1"/>
          </a:solidFill>
        </a:ln>
        <a:effectLst>
          <a:outerShdw blurRad="50800" dist="50800" dir="5400000" algn="ctr" rotWithShape="0">
            <a:schemeClr val="bg1"/>
          </a:outerShdw>
        </a:effectLst>
      </dgm:spPr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Determine the effectiveness of Makueni GVRC and Life Bloom International Services in facilitating SGBV </a:t>
          </a:r>
          <a:r>
            <a:rPr lang="en-GB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survivors’ 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recovery</a:t>
          </a:r>
          <a:endParaRPr lang="x-none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298FC7-2617-4F0D-BB7A-A6B459B8D0BA}" type="parTrans" cxnId="{79C56637-A74B-4E4C-90CA-9BE7935331F9}">
      <dgm:prSet/>
      <dgm:spPr/>
      <dgm:t>
        <a:bodyPr/>
        <a:lstStyle/>
        <a:p>
          <a:endParaRPr lang="x-none"/>
        </a:p>
      </dgm:t>
    </dgm:pt>
    <dgm:pt modelId="{C0CBDBD6-5256-4DF8-8E89-3855708CEF5D}" type="sibTrans" cxnId="{79C56637-A74B-4E4C-90CA-9BE7935331F9}">
      <dgm:prSet/>
      <dgm:spPr/>
      <dgm:t>
        <a:bodyPr/>
        <a:lstStyle/>
        <a:p>
          <a:endParaRPr lang="x-none"/>
        </a:p>
      </dgm:t>
    </dgm:pt>
    <dgm:pt modelId="{251AABC1-899C-45D2-8C5F-4B63BD935E7C}">
      <dgm:prSet phldrT="[Text]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n-GB" dirty="0"/>
            <a:t>Establish the extent to which skills and experiences gained from </a:t>
          </a:r>
          <a:r>
            <a:rPr lang="en-GB" dirty="0" smtClean="0"/>
            <a:t>RRRPs </a:t>
          </a:r>
          <a:r>
            <a:rPr lang="en-GB" dirty="0"/>
            <a:t>lead to WEE</a:t>
          </a:r>
          <a:endParaRPr lang="x-none" dirty="0"/>
        </a:p>
      </dgm:t>
    </dgm:pt>
    <dgm:pt modelId="{F381C161-8C37-4350-887A-78226B79413E}" type="parTrans" cxnId="{1102B3F3-C9A3-432A-92B1-96DABCE89F55}">
      <dgm:prSet/>
      <dgm:spPr/>
      <dgm:t>
        <a:bodyPr/>
        <a:lstStyle/>
        <a:p>
          <a:endParaRPr lang="x-none"/>
        </a:p>
      </dgm:t>
    </dgm:pt>
    <dgm:pt modelId="{C094D0E9-7D04-4B2C-9F87-F783A021D05A}" type="sibTrans" cxnId="{1102B3F3-C9A3-432A-92B1-96DABCE89F55}">
      <dgm:prSet/>
      <dgm:spPr/>
      <dgm:t>
        <a:bodyPr/>
        <a:lstStyle/>
        <a:p>
          <a:endParaRPr lang="x-none"/>
        </a:p>
      </dgm:t>
    </dgm:pt>
    <dgm:pt modelId="{E8278D37-6C78-4A30-A471-EBFCDC248F1D}">
      <dgm:prSet phldrT="[Text]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noFill/>
      </dgm:spPr>
      <dgm:t>
        <a:bodyPr/>
        <a:lstStyle/>
        <a:p>
          <a:r>
            <a:rPr lang="en-GB" dirty="0"/>
            <a:t>Test the acceptability of an adapted Tamar Campaign Model in Tharaka Nithi County</a:t>
          </a:r>
          <a:endParaRPr lang="x-none" dirty="0"/>
        </a:p>
      </dgm:t>
    </dgm:pt>
    <dgm:pt modelId="{26739656-E668-423F-9569-BB3CD7B539A3}" type="parTrans" cxnId="{95D54A2E-4668-4C0B-A5C9-72B06EE07152}">
      <dgm:prSet/>
      <dgm:spPr/>
      <dgm:t>
        <a:bodyPr/>
        <a:lstStyle/>
        <a:p>
          <a:endParaRPr lang="x-none"/>
        </a:p>
      </dgm:t>
    </dgm:pt>
    <dgm:pt modelId="{5E985068-77A9-4750-B010-8051DD50CA6E}" type="sibTrans" cxnId="{95D54A2E-4668-4C0B-A5C9-72B06EE07152}">
      <dgm:prSet/>
      <dgm:spPr/>
      <dgm:t>
        <a:bodyPr/>
        <a:lstStyle/>
        <a:p>
          <a:endParaRPr lang="x-none"/>
        </a:p>
      </dgm:t>
    </dgm:pt>
    <dgm:pt modelId="{359A5414-2A9A-4F65-90A3-9015A86D3C44}">
      <dgm:prSet phldrT="[Text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GB" dirty="0"/>
            <a:t>Test the Efficacy of the adapted Tamar Model in addressing SGBV and promoting WEE in </a:t>
          </a:r>
          <a:r>
            <a:rPr lang="en-GB" dirty="0" smtClean="0"/>
            <a:t>Tharaka Nithi County</a:t>
          </a:r>
          <a:endParaRPr lang="x-none" dirty="0"/>
        </a:p>
      </dgm:t>
    </dgm:pt>
    <dgm:pt modelId="{96E9EBB2-7CA7-430D-B404-7B3502D7C7E8}" type="parTrans" cxnId="{781856D3-FDCE-45B8-AD5D-461C80049C29}">
      <dgm:prSet/>
      <dgm:spPr/>
      <dgm:t>
        <a:bodyPr/>
        <a:lstStyle/>
        <a:p>
          <a:endParaRPr lang="x-none"/>
        </a:p>
      </dgm:t>
    </dgm:pt>
    <dgm:pt modelId="{81AAE7B3-82A9-42FF-97DD-6ECA0E64EF9F}" type="sibTrans" cxnId="{781856D3-FDCE-45B8-AD5D-461C80049C29}">
      <dgm:prSet/>
      <dgm:spPr/>
      <dgm:t>
        <a:bodyPr/>
        <a:lstStyle/>
        <a:p>
          <a:endParaRPr lang="x-none"/>
        </a:p>
      </dgm:t>
    </dgm:pt>
    <dgm:pt modelId="{B116FA82-80AA-4AE6-B139-554248987CDC}" type="pres">
      <dgm:prSet presAssocID="{1ECD2565-6607-4FFB-9BCC-641385E2CE9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DD5736F-ABDE-44B4-9EFF-2136FB4C3AE1}" type="pres">
      <dgm:prSet presAssocID="{1ECD2565-6607-4FFB-9BCC-641385E2CE9F}" presName="Name1" presStyleCnt="0"/>
      <dgm:spPr/>
    </dgm:pt>
    <dgm:pt modelId="{717F50AF-AF4E-4A98-831D-570BDDA541BE}" type="pres">
      <dgm:prSet presAssocID="{1ECD2565-6607-4FFB-9BCC-641385E2CE9F}" presName="cycle" presStyleCnt="0"/>
      <dgm:spPr/>
    </dgm:pt>
    <dgm:pt modelId="{39DD1688-7A97-4F8A-986D-89784E861102}" type="pres">
      <dgm:prSet presAssocID="{1ECD2565-6607-4FFB-9BCC-641385E2CE9F}" presName="srcNode" presStyleLbl="node1" presStyleIdx="0" presStyleCnt="5"/>
      <dgm:spPr/>
    </dgm:pt>
    <dgm:pt modelId="{97763D9A-5B1E-4E51-A27F-7DBA312D923A}" type="pres">
      <dgm:prSet presAssocID="{1ECD2565-6607-4FFB-9BCC-641385E2CE9F}" presName="conn" presStyleLbl="parChTrans1D2" presStyleIdx="0" presStyleCnt="1"/>
      <dgm:spPr/>
      <dgm:t>
        <a:bodyPr/>
        <a:lstStyle/>
        <a:p>
          <a:endParaRPr lang="en-US"/>
        </a:p>
      </dgm:t>
    </dgm:pt>
    <dgm:pt modelId="{2B46ED6E-C7A8-4812-A10C-CF843CDF81DC}" type="pres">
      <dgm:prSet presAssocID="{1ECD2565-6607-4FFB-9BCC-641385E2CE9F}" presName="extraNode" presStyleLbl="node1" presStyleIdx="0" presStyleCnt="5"/>
      <dgm:spPr/>
    </dgm:pt>
    <dgm:pt modelId="{498EB8CE-A749-4B34-A6D2-746C659DDE36}" type="pres">
      <dgm:prSet presAssocID="{1ECD2565-6607-4FFB-9BCC-641385E2CE9F}" presName="dstNode" presStyleLbl="node1" presStyleIdx="0" presStyleCnt="5"/>
      <dgm:spPr/>
    </dgm:pt>
    <dgm:pt modelId="{4824AD6C-EAFD-4E6D-9875-700A89FFE9D1}" type="pres">
      <dgm:prSet presAssocID="{0630E9D3-654D-49E0-8AA4-87D7D8D83A8B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D9BA4E-FA4D-43C7-B79E-77FC04E8C3C5}" type="pres">
      <dgm:prSet presAssocID="{0630E9D3-654D-49E0-8AA4-87D7D8D83A8B}" presName="accent_1" presStyleCnt="0"/>
      <dgm:spPr/>
    </dgm:pt>
    <dgm:pt modelId="{47AC5419-B6B6-49DB-933A-42AE3BCAAE79}" type="pres">
      <dgm:prSet presAssocID="{0630E9D3-654D-49E0-8AA4-87D7D8D83A8B}" presName="accentRepeatNode" presStyleLbl="solidFgAcc1" presStyleIdx="0" presStyleCnt="5"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55EF3299-DA4A-48C0-8F98-9A1F33DC3080}" type="pres">
      <dgm:prSet presAssocID="{69109E44-4627-4D3E-98BF-5991D93EFBD4}" presName="text_2" presStyleLbl="node1" presStyleIdx="1" presStyleCnt="5" custScaleY="1735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148FFB-C99C-488C-8601-E6E43ACFF6D3}" type="pres">
      <dgm:prSet presAssocID="{69109E44-4627-4D3E-98BF-5991D93EFBD4}" presName="accent_2" presStyleCnt="0"/>
      <dgm:spPr/>
    </dgm:pt>
    <dgm:pt modelId="{11F61166-F080-4E1E-A289-8279626E9B7C}" type="pres">
      <dgm:prSet presAssocID="{69109E44-4627-4D3E-98BF-5991D93EFBD4}" presName="accentRepeatNode" presStyleLbl="solidFgAcc1" presStyleIdx="1" presStyleCnt="5" custLinFactNeighborY="-3288"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55C5C93D-531A-4EE6-943A-998E0BD3E60E}" type="pres">
      <dgm:prSet presAssocID="{251AABC1-899C-45D2-8C5F-4B63BD935E7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DD1B9-9D51-463B-B697-FA6E7F253613}" type="pres">
      <dgm:prSet presAssocID="{251AABC1-899C-45D2-8C5F-4B63BD935E7C}" presName="accent_3" presStyleCnt="0"/>
      <dgm:spPr/>
    </dgm:pt>
    <dgm:pt modelId="{28C98247-1FF0-48E1-B064-AA70FBB97F27}" type="pres">
      <dgm:prSet presAssocID="{251AABC1-899C-45D2-8C5F-4B63BD935E7C}" presName="accentRepeatNode" presStyleLbl="solidFgAcc1" presStyleIdx="2" presStyleCnt="5"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19F26746-3740-4619-B74B-C9AF45819492}" type="pres">
      <dgm:prSet presAssocID="{E8278D37-6C78-4A30-A471-EBFCDC248F1D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43FC16-06E3-4863-AB96-7CBEB7A6DC22}" type="pres">
      <dgm:prSet presAssocID="{E8278D37-6C78-4A30-A471-EBFCDC248F1D}" presName="accent_4" presStyleCnt="0"/>
      <dgm:spPr/>
    </dgm:pt>
    <dgm:pt modelId="{7CFF3A44-D383-4A00-B0D0-36E9436734B9}" type="pres">
      <dgm:prSet presAssocID="{E8278D37-6C78-4A30-A471-EBFCDC248F1D}" presName="accentRepeatNode" presStyleLbl="solidFgAcc1" presStyleIdx="3" presStyleCnt="5"/>
      <dgm:spPr>
        <a:solidFill>
          <a:schemeClr val="accent2"/>
        </a:solidFill>
      </dgm:spPr>
      <dgm:t>
        <a:bodyPr/>
        <a:lstStyle/>
        <a:p>
          <a:endParaRPr lang="en-US"/>
        </a:p>
      </dgm:t>
    </dgm:pt>
    <dgm:pt modelId="{75217F99-061F-4485-A779-80F7A9745587}" type="pres">
      <dgm:prSet presAssocID="{359A5414-2A9A-4F65-90A3-9015A86D3C44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260999-A594-432E-B3FA-811C88633CD6}" type="pres">
      <dgm:prSet presAssocID="{359A5414-2A9A-4F65-90A3-9015A86D3C44}" presName="accent_5" presStyleCnt="0"/>
      <dgm:spPr/>
    </dgm:pt>
    <dgm:pt modelId="{5DC7DDE9-1233-438C-9D69-362C3BC242B7}" type="pres">
      <dgm:prSet presAssocID="{359A5414-2A9A-4F65-90A3-9015A86D3C44}" presName="accentRepeatNode" presStyleLbl="solidFgAcc1" presStyleIdx="4" presStyleCnt="5"/>
      <dgm:spPr>
        <a:solidFill>
          <a:schemeClr val="accent2"/>
        </a:solidFill>
      </dgm:spPr>
      <dgm:t>
        <a:bodyPr/>
        <a:lstStyle/>
        <a:p>
          <a:endParaRPr lang="en-US"/>
        </a:p>
      </dgm:t>
    </dgm:pt>
  </dgm:ptLst>
  <dgm:cxnLst>
    <dgm:cxn modelId="{FDA943ED-A13D-4786-AE2B-FB00177E3067}" type="presOf" srcId="{1ECD2565-6607-4FFB-9BCC-641385E2CE9F}" destId="{B116FA82-80AA-4AE6-B139-554248987CDC}" srcOrd="0" destOrd="0" presId="urn:microsoft.com/office/officeart/2008/layout/VerticalCurvedList"/>
    <dgm:cxn modelId="{50E9563D-3AD0-4727-8D06-3C8BF157E014}" type="presOf" srcId="{251AABC1-899C-45D2-8C5F-4B63BD935E7C}" destId="{55C5C93D-531A-4EE6-943A-998E0BD3E60E}" srcOrd="0" destOrd="0" presId="urn:microsoft.com/office/officeart/2008/layout/VerticalCurvedList"/>
    <dgm:cxn modelId="{79C56637-A74B-4E4C-90CA-9BE7935331F9}" srcId="{1ECD2565-6607-4FFB-9BCC-641385E2CE9F}" destId="{69109E44-4627-4D3E-98BF-5991D93EFBD4}" srcOrd="1" destOrd="0" parTransId="{37298FC7-2617-4F0D-BB7A-A6B459B8D0BA}" sibTransId="{C0CBDBD6-5256-4DF8-8E89-3855708CEF5D}"/>
    <dgm:cxn modelId="{1102B3F3-C9A3-432A-92B1-96DABCE89F55}" srcId="{1ECD2565-6607-4FFB-9BCC-641385E2CE9F}" destId="{251AABC1-899C-45D2-8C5F-4B63BD935E7C}" srcOrd="2" destOrd="0" parTransId="{F381C161-8C37-4350-887A-78226B79413E}" sibTransId="{C094D0E9-7D04-4B2C-9F87-F783A021D05A}"/>
    <dgm:cxn modelId="{792052D1-3967-481A-A17B-028D056D5D7E}" type="presOf" srcId="{0630E9D3-654D-49E0-8AA4-87D7D8D83A8B}" destId="{4824AD6C-EAFD-4E6D-9875-700A89FFE9D1}" srcOrd="0" destOrd="0" presId="urn:microsoft.com/office/officeart/2008/layout/VerticalCurvedList"/>
    <dgm:cxn modelId="{3DBDB31B-725F-44A8-8F57-9A7CB6F0FCCF}" type="presOf" srcId="{359A5414-2A9A-4F65-90A3-9015A86D3C44}" destId="{75217F99-061F-4485-A779-80F7A9745587}" srcOrd="0" destOrd="0" presId="urn:microsoft.com/office/officeart/2008/layout/VerticalCurvedList"/>
    <dgm:cxn modelId="{93F47398-0A6B-4414-836A-2819829772D4}" srcId="{1ECD2565-6607-4FFB-9BCC-641385E2CE9F}" destId="{0630E9D3-654D-49E0-8AA4-87D7D8D83A8B}" srcOrd="0" destOrd="0" parTransId="{AD90ACA9-0DDF-4414-8711-E4287B78F0D2}" sibTransId="{2906FACA-1F03-485E-9FDF-41DFA56BF818}"/>
    <dgm:cxn modelId="{95D54A2E-4668-4C0B-A5C9-72B06EE07152}" srcId="{1ECD2565-6607-4FFB-9BCC-641385E2CE9F}" destId="{E8278D37-6C78-4A30-A471-EBFCDC248F1D}" srcOrd="3" destOrd="0" parTransId="{26739656-E668-423F-9569-BB3CD7B539A3}" sibTransId="{5E985068-77A9-4750-B010-8051DD50CA6E}"/>
    <dgm:cxn modelId="{4B54E368-7645-4DDE-B178-C7BBB92493DC}" type="presOf" srcId="{2906FACA-1F03-485E-9FDF-41DFA56BF818}" destId="{97763D9A-5B1E-4E51-A27F-7DBA312D923A}" srcOrd="0" destOrd="0" presId="urn:microsoft.com/office/officeart/2008/layout/VerticalCurvedList"/>
    <dgm:cxn modelId="{F5022859-9CFA-4AC1-AEBE-5613A2599439}" type="presOf" srcId="{E8278D37-6C78-4A30-A471-EBFCDC248F1D}" destId="{19F26746-3740-4619-B74B-C9AF45819492}" srcOrd="0" destOrd="0" presId="urn:microsoft.com/office/officeart/2008/layout/VerticalCurvedList"/>
    <dgm:cxn modelId="{781856D3-FDCE-45B8-AD5D-461C80049C29}" srcId="{1ECD2565-6607-4FFB-9BCC-641385E2CE9F}" destId="{359A5414-2A9A-4F65-90A3-9015A86D3C44}" srcOrd="4" destOrd="0" parTransId="{96E9EBB2-7CA7-430D-B404-7B3502D7C7E8}" sibTransId="{81AAE7B3-82A9-42FF-97DD-6ECA0E64EF9F}"/>
    <dgm:cxn modelId="{126B2ABA-0BC5-4849-8474-4776C96ED5B4}" type="presOf" srcId="{69109E44-4627-4D3E-98BF-5991D93EFBD4}" destId="{55EF3299-DA4A-48C0-8F98-9A1F33DC3080}" srcOrd="0" destOrd="0" presId="urn:microsoft.com/office/officeart/2008/layout/VerticalCurvedList"/>
    <dgm:cxn modelId="{FCB33DAF-F9A4-4E1E-8F09-6209117C6D96}" type="presParOf" srcId="{B116FA82-80AA-4AE6-B139-554248987CDC}" destId="{DDD5736F-ABDE-44B4-9EFF-2136FB4C3AE1}" srcOrd="0" destOrd="0" presId="urn:microsoft.com/office/officeart/2008/layout/VerticalCurvedList"/>
    <dgm:cxn modelId="{C0AB26AB-0226-41F2-8AE1-6CCE4A000DBC}" type="presParOf" srcId="{DDD5736F-ABDE-44B4-9EFF-2136FB4C3AE1}" destId="{717F50AF-AF4E-4A98-831D-570BDDA541BE}" srcOrd="0" destOrd="0" presId="urn:microsoft.com/office/officeart/2008/layout/VerticalCurvedList"/>
    <dgm:cxn modelId="{DFA0BAA6-7124-4072-BAF3-BBC3798D33D5}" type="presParOf" srcId="{717F50AF-AF4E-4A98-831D-570BDDA541BE}" destId="{39DD1688-7A97-4F8A-986D-89784E861102}" srcOrd="0" destOrd="0" presId="urn:microsoft.com/office/officeart/2008/layout/VerticalCurvedList"/>
    <dgm:cxn modelId="{086AD619-B2D5-45A1-B5C5-F6FD57130255}" type="presParOf" srcId="{717F50AF-AF4E-4A98-831D-570BDDA541BE}" destId="{97763D9A-5B1E-4E51-A27F-7DBA312D923A}" srcOrd="1" destOrd="0" presId="urn:microsoft.com/office/officeart/2008/layout/VerticalCurvedList"/>
    <dgm:cxn modelId="{51654673-5750-467B-AB2F-6C6CAED8A708}" type="presParOf" srcId="{717F50AF-AF4E-4A98-831D-570BDDA541BE}" destId="{2B46ED6E-C7A8-4812-A10C-CF843CDF81DC}" srcOrd="2" destOrd="0" presId="urn:microsoft.com/office/officeart/2008/layout/VerticalCurvedList"/>
    <dgm:cxn modelId="{12A99A3F-C924-4217-84F9-A2FE6948B383}" type="presParOf" srcId="{717F50AF-AF4E-4A98-831D-570BDDA541BE}" destId="{498EB8CE-A749-4B34-A6D2-746C659DDE36}" srcOrd="3" destOrd="0" presId="urn:microsoft.com/office/officeart/2008/layout/VerticalCurvedList"/>
    <dgm:cxn modelId="{D072C0E1-DADD-42BE-AE10-979C58E28236}" type="presParOf" srcId="{DDD5736F-ABDE-44B4-9EFF-2136FB4C3AE1}" destId="{4824AD6C-EAFD-4E6D-9875-700A89FFE9D1}" srcOrd="1" destOrd="0" presId="urn:microsoft.com/office/officeart/2008/layout/VerticalCurvedList"/>
    <dgm:cxn modelId="{FD1FF33F-6376-48EB-AE4A-B1F09EBE3A6A}" type="presParOf" srcId="{DDD5736F-ABDE-44B4-9EFF-2136FB4C3AE1}" destId="{98D9BA4E-FA4D-43C7-B79E-77FC04E8C3C5}" srcOrd="2" destOrd="0" presId="urn:microsoft.com/office/officeart/2008/layout/VerticalCurvedList"/>
    <dgm:cxn modelId="{3C50A918-182D-4888-A283-F7DAA3BB1854}" type="presParOf" srcId="{98D9BA4E-FA4D-43C7-B79E-77FC04E8C3C5}" destId="{47AC5419-B6B6-49DB-933A-42AE3BCAAE79}" srcOrd="0" destOrd="0" presId="urn:microsoft.com/office/officeart/2008/layout/VerticalCurvedList"/>
    <dgm:cxn modelId="{354CD54B-6790-406C-A920-D92AA323527C}" type="presParOf" srcId="{DDD5736F-ABDE-44B4-9EFF-2136FB4C3AE1}" destId="{55EF3299-DA4A-48C0-8F98-9A1F33DC3080}" srcOrd="3" destOrd="0" presId="urn:microsoft.com/office/officeart/2008/layout/VerticalCurvedList"/>
    <dgm:cxn modelId="{4CCDEB76-F3ED-4428-A589-DF1CFA943871}" type="presParOf" srcId="{DDD5736F-ABDE-44B4-9EFF-2136FB4C3AE1}" destId="{4E148FFB-C99C-488C-8601-E6E43ACFF6D3}" srcOrd="4" destOrd="0" presId="urn:microsoft.com/office/officeart/2008/layout/VerticalCurvedList"/>
    <dgm:cxn modelId="{60C9C078-6682-4CE6-9B85-DCA89F87CD74}" type="presParOf" srcId="{4E148FFB-C99C-488C-8601-E6E43ACFF6D3}" destId="{11F61166-F080-4E1E-A289-8279626E9B7C}" srcOrd="0" destOrd="0" presId="urn:microsoft.com/office/officeart/2008/layout/VerticalCurvedList"/>
    <dgm:cxn modelId="{DD6131D4-505D-444A-9AF0-FDD3E98058CC}" type="presParOf" srcId="{DDD5736F-ABDE-44B4-9EFF-2136FB4C3AE1}" destId="{55C5C93D-531A-4EE6-943A-998E0BD3E60E}" srcOrd="5" destOrd="0" presId="urn:microsoft.com/office/officeart/2008/layout/VerticalCurvedList"/>
    <dgm:cxn modelId="{122434B4-155B-49FC-96BB-56AE6D060642}" type="presParOf" srcId="{DDD5736F-ABDE-44B4-9EFF-2136FB4C3AE1}" destId="{27FDD1B9-9D51-463B-B697-FA6E7F253613}" srcOrd="6" destOrd="0" presId="urn:microsoft.com/office/officeart/2008/layout/VerticalCurvedList"/>
    <dgm:cxn modelId="{64D9C5C3-F455-4186-8CF6-A4F68BCB9BD3}" type="presParOf" srcId="{27FDD1B9-9D51-463B-B697-FA6E7F253613}" destId="{28C98247-1FF0-48E1-B064-AA70FBB97F27}" srcOrd="0" destOrd="0" presId="urn:microsoft.com/office/officeart/2008/layout/VerticalCurvedList"/>
    <dgm:cxn modelId="{DBA4E874-4B3F-40DA-8983-5D779F29902E}" type="presParOf" srcId="{DDD5736F-ABDE-44B4-9EFF-2136FB4C3AE1}" destId="{19F26746-3740-4619-B74B-C9AF45819492}" srcOrd="7" destOrd="0" presId="urn:microsoft.com/office/officeart/2008/layout/VerticalCurvedList"/>
    <dgm:cxn modelId="{F5D065E2-F090-4982-83EE-D8827288E404}" type="presParOf" srcId="{DDD5736F-ABDE-44B4-9EFF-2136FB4C3AE1}" destId="{F443FC16-06E3-4863-AB96-7CBEB7A6DC22}" srcOrd="8" destOrd="0" presId="urn:microsoft.com/office/officeart/2008/layout/VerticalCurvedList"/>
    <dgm:cxn modelId="{E820E986-7D61-435D-8EAD-0EE179482C17}" type="presParOf" srcId="{F443FC16-06E3-4863-AB96-7CBEB7A6DC22}" destId="{7CFF3A44-D383-4A00-B0D0-36E9436734B9}" srcOrd="0" destOrd="0" presId="urn:microsoft.com/office/officeart/2008/layout/VerticalCurvedList"/>
    <dgm:cxn modelId="{0B767159-74AD-41DD-A153-0EBF96A7BA53}" type="presParOf" srcId="{DDD5736F-ABDE-44B4-9EFF-2136FB4C3AE1}" destId="{75217F99-061F-4485-A779-80F7A9745587}" srcOrd="9" destOrd="0" presId="urn:microsoft.com/office/officeart/2008/layout/VerticalCurvedList"/>
    <dgm:cxn modelId="{B0DA2B38-456A-4839-964A-C574B8949676}" type="presParOf" srcId="{DDD5736F-ABDE-44B4-9EFF-2136FB4C3AE1}" destId="{DC260999-A594-432E-B3FA-811C88633CD6}" srcOrd="10" destOrd="0" presId="urn:microsoft.com/office/officeart/2008/layout/VerticalCurvedList"/>
    <dgm:cxn modelId="{9E9670E4-34BC-47EC-BDC1-7396E1742147}" type="presParOf" srcId="{DC260999-A594-432E-B3FA-811C88633CD6}" destId="{5DC7DDE9-1233-438C-9D69-362C3BC242B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115628-3C45-4F97-9485-7475BB1E5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41F8905-B038-4994-BB11-1BD654202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8265A22-0770-42CB-AE8D-83303824A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E71AEB4-A3D9-4D6F-A604-BD801EDD7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853985-F438-4690-A29B-0ADA76098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79461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F1E42C-7E7A-4634-B838-C87D540EA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3C8CE1-579A-47E6-84A9-2CF221244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314AA13-D087-485B-A023-5186A257F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B952244-D311-4DB6-A5D2-71EF31395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1D50CA-E4F4-41DC-8D95-0A9A28DA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0176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86DEE4-28A1-4788-88DE-B11CABA21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F698C1F-6AB9-45BF-992F-1C9DE47BC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E2A424B-F08D-41CE-910B-3435A6FC2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94CEF06-8E91-4025-ADB7-F4405976E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033FB9-5BE6-42C7-A326-40DF244EE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90823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83F317-663C-4B79-86C6-32403D1CD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D8441F-C83A-44F1-A129-776468D9A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425BFDC-5503-4965-AC67-24A8E749F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D5F68EA-9D8C-4495-AAA1-05E3BD67D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3EEBD85-EB07-4403-8A21-36B20DF7B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F1A9FAA-2206-4DE3-85CE-1525F5F6E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0661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0BE8F0-8481-4AB2-93EE-587A4DD0E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74D8455-F0EF-4969-A4D1-364BF205C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72EDD58-FBC0-4456-9963-77E8DDDAB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90D34B7-8148-49AA-BE5D-52D8FCF2E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627C49F-5F3A-4B10-AAF1-B82E0B9CAC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AF12EBE-E331-431D-9BA9-FADFFB44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547307E2-00E1-4878-A7A7-A862069DC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CC689B79-17D0-40DB-8F9E-743D0EE5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0419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9FD192-F08F-4C43-8EB3-1CD084C07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BD51396-F4BF-4E6D-9238-4E1C296DA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B108A06-2489-46B4-AD7A-E6769DF0E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4EA5BDE3-3E7F-49C7-93AE-30902920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197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191A7A8-6FE8-425E-8F28-287F0219F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848D731-59CA-4784-8F3B-DF86114E4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32CA89B-20C7-4D0A-8BB3-147EF8FC6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401195-B2C1-4DF0-958C-C33719C4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41D918-AFC2-4310-9F9E-C3BBD2AF9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BE69EB9-63C6-4BB4-BD64-D5FC67FC62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97C6376-61A3-4DDD-A39C-8BA4914E2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BA597FC-3BB0-443B-A2E8-3BA75A644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0FF9121-B325-48E6-8DE2-E0351C8D6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894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4848FA-A497-4C22-A401-7844566A3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349411B-FAC5-4768-B668-2C6E0C36AB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B85BF39-8207-4D28-9C3B-8109AB17D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4E7010F-EA88-4849-85BF-C845A5CCA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FF86CED-1020-429A-9E70-69F5F48D7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37E4B12-16D0-4159-843B-009B903D4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0967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62F454-128A-4A79-A010-1E1E337B5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70F0983-6861-4F21-A26C-DAD3C2FA2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8D39D4D-85E3-49BC-93DF-1971D382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2FE70CD-80A5-44B2-9F24-A189F3DE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5EB7098-72F2-40D7-97CE-07B929D4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85318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663A3C24-5EF4-4B0F-9FCF-9BC272EF8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19F51EB-6F40-4374-B049-34F08DFE09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00B5780-C0E1-4F41-B1DD-CB5A4BB28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9DAFD64-AF38-48B9-8B89-3BDB82FC8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EA64CB-F845-42C2-BAF0-9854774CD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8126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2FD5A87-4AE5-4D24-86BE-1E7BE9BCB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1349A60-0F9D-4387-A176-0C1461D41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E018466-F419-4231-8AA2-67284944D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F6C93-0B7B-479F-8C4A-9BE5140FED91}" type="datetimeFigureOut">
              <a:rPr lang="x-none" smtClean="0"/>
              <a:t>7/22/2021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0056526-DD34-43E3-BE42-3CDE114073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16F299F-C297-4C00-AC05-F57A0FB3D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0B8F2-7627-4C5A-981B-7D6C42C680EC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9495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9.sv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58B3AF-96A1-40C1-9735-324C4EA3B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7347"/>
            <a:ext cx="9144000" cy="19580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 </a:t>
            </a:r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Programmes and Initiatives Addressing  Sexual and Gender Based Violence as a Constraint to Women’s Economic Empowerment</a:t>
            </a:r>
            <a:endParaRPr lang="x-non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D595A12-D901-45BD-BA48-53B76F598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31923"/>
            <a:ext cx="9144000" cy="1646477"/>
          </a:xfrm>
        </p:spPr>
        <p:txBody>
          <a:bodyPr>
            <a:normAutofit/>
          </a:bodyPr>
          <a:lstStyle/>
          <a:p>
            <a:r>
              <a:rPr lang="en-GB" b="1" dirty="0"/>
              <a:t>Prof. </a:t>
            </a:r>
            <a:r>
              <a:rPr lang="en-GB" b="1" dirty="0" smtClean="0"/>
              <a:t>Grace Wamue-Ngare</a:t>
            </a:r>
          </a:p>
          <a:p>
            <a:r>
              <a:rPr lang="en-GB" b="1" dirty="0" smtClean="0"/>
              <a:t>Project PI &amp; </a:t>
            </a:r>
          </a:p>
          <a:p>
            <a:r>
              <a:rPr lang="en-GB" b="1" dirty="0" smtClean="0"/>
              <a:t>Research Associate: Advocacy and </a:t>
            </a:r>
            <a:r>
              <a:rPr lang="en-GB" b="1" smtClean="0"/>
              <a:t>Policy Engagement: KUWEE</a:t>
            </a:r>
            <a:r>
              <a:rPr lang="en-GB" b="1" dirty="0" smtClean="0"/>
              <a:t>-Hub</a:t>
            </a:r>
          </a:p>
          <a:p>
            <a:endParaRPr lang="en-GB" dirty="0"/>
          </a:p>
          <a:p>
            <a:endParaRPr lang="x-none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37DF6778-54E7-4CE6-86CE-24988E6E1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4" y="5735637"/>
            <a:ext cx="1478006" cy="11223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3251B6D-6800-4FFB-B4D2-0D5DAF741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801" y="5735637"/>
            <a:ext cx="1727200" cy="11223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B9D1AED-2702-45EB-9D56-FAF7ECDDDD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735637"/>
            <a:ext cx="2841248" cy="82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2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560B41-E4C2-432C-A924-1950E448C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986" y="365126"/>
            <a:ext cx="4271376" cy="912530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Is Undertaking this Study</a:t>
            </a:r>
            <a:endParaRPr lang="x-non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Content Placeholder 21" descr="Group brainstorm">
            <a:extLst>
              <a:ext uri="{FF2B5EF4-FFF2-40B4-BE49-F238E27FC236}">
                <a16:creationId xmlns="" xmlns:a16="http://schemas.microsoft.com/office/drawing/2014/main" id="{259488AD-281C-4E06-A477-97F4AEB8F1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062095"/>
              </p:ext>
            </p:extLst>
          </p:nvPr>
        </p:nvGraphicFramePr>
        <p:xfrm>
          <a:off x="-1" y="1432686"/>
          <a:ext cx="12087617" cy="6240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802"/>
                <a:gridCol w="3544577"/>
                <a:gridCol w="3719033"/>
                <a:gridCol w="4029205"/>
              </a:tblGrid>
              <a:tr h="337927">
                <a:tc>
                  <a:txBody>
                    <a:bodyPr/>
                    <a:lstStyle/>
                    <a:p>
                      <a:r>
                        <a:rPr lang="en-US" dirty="0" smtClean="0"/>
                        <a:t>S/No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Name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Discipline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Position</a:t>
                      </a:r>
                      <a:endParaRPr lang="en-US" dirty="0"/>
                    </a:p>
                  </a:txBody>
                  <a:tcPr/>
                </a:tc>
              </a:tr>
              <a:tr h="33792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 Grace Wamue- Ngare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Gender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PI</a:t>
                      </a:r>
                      <a:endParaRPr lang="en-US" b="1" dirty="0"/>
                    </a:p>
                  </a:txBody>
                  <a:tcPr/>
                </a:tc>
              </a:tr>
              <a:tr h="33792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2.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Pacificah Okemwa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Gender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Co-PI</a:t>
                      </a:r>
                      <a:endParaRPr lang="en-US" b="1" dirty="0"/>
                    </a:p>
                  </a:txBody>
                  <a:tcPr/>
                </a:tc>
              </a:tr>
              <a:tr h="5913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3.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Prof. Lucy Maina		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Researcher</a:t>
                      </a:r>
                    </a:p>
                    <a:p>
                      <a:endParaRPr lang="en-US" b="1" dirty="0"/>
                    </a:p>
                  </a:txBody>
                  <a:tcPr/>
                </a:tc>
              </a:tr>
              <a:tr h="5913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4.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Grace Mose Okong’o		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Gender</a:t>
                      </a:r>
                    </a:p>
                    <a:p>
                      <a:pPr marL="457200" indent="-457200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Researcher</a:t>
                      </a:r>
                      <a:endParaRPr lang="en-US" b="1" dirty="0"/>
                    </a:p>
                  </a:txBody>
                  <a:tcPr/>
                </a:tc>
              </a:tr>
              <a:tr h="5913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5.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Pauline W. Kamau			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US" b="1" dirty="0" smtClean="0"/>
                        <a:t>Gender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Researcher</a:t>
                      </a:r>
                      <a:endParaRPr lang="en-US" b="1" dirty="0"/>
                    </a:p>
                  </a:txBody>
                  <a:tcPr/>
                </a:tc>
              </a:tr>
              <a:tr h="5913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6.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Jane Wanjira Njuguna		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Researcher</a:t>
                      </a:r>
                      <a:endParaRPr lang="en-US" b="1" dirty="0"/>
                    </a:p>
                  </a:txBody>
                  <a:tcPr/>
                </a:tc>
              </a:tr>
              <a:tr h="5913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7.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Isaac Kimunio		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Economics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Researcher</a:t>
                      </a:r>
                      <a:endParaRPr lang="en-US" b="1" dirty="0"/>
                    </a:p>
                  </a:txBody>
                  <a:tcPr/>
                </a:tc>
              </a:tr>
              <a:tr h="84481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8.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/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Mr. Simon Okumba Miruka		</a:t>
                      </a:r>
                      <a:endParaRPr lang="en-US" b="1" dirty="0" smtClean="0"/>
                    </a:p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Gender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Researcher</a:t>
                      </a:r>
                      <a:endParaRPr lang="en-US" b="1" dirty="0"/>
                    </a:p>
                  </a:txBody>
                  <a:tcPr/>
                </a:tc>
              </a:tr>
              <a:tr h="3879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9.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Lilian Kiruja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Tharaka Nithi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Researcher</a:t>
                      </a:r>
                      <a:endParaRPr lang="en-US" b="1" dirty="0"/>
                    </a:p>
                  </a:txBody>
                  <a:tcPr/>
                </a:tc>
              </a:tr>
              <a:tr h="59137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9.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Mr. Simon Peter Okoth		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Gender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 Student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79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EB1A381-0C18-4D60-9E6C-EBE467019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54685" y="0"/>
            <a:ext cx="5373666" cy="823911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Informs this Study</a:t>
            </a:r>
            <a:endParaRPr lang="x-non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C19FE6E-BFD2-4602-8873-CE949A40A84F}"/>
              </a:ext>
            </a:extLst>
          </p:cNvPr>
          <p:cNvSpPr txBox="1"/>
          <p:nvPr/>
        </p:nvSpPr>
        <p:spPr>
          <a:xfrm>
            <a:off x="206374" y="1080292"/>
            <a:ext cx="733742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in 3 women face Sexual and Gender Based Violence globally WHO(2013)</a:t>
            </a:r>
          </a:p>
          <a:p>
            <a:pPr marL="342900" indent="-342900">
              <a:buFont typeface="Wingdings" pitchFamily="2" charset="2"/>
              <a:buChar char="Ø"/>
            </a:pP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Actors have responded through the establishment of Gender Violence Recovery Centres and Rescue, Recovery and Rehabilitation Programs</a:t>
            </a:r>
          </a:p>
          <a:p>
            <a:pPr marL="342900" indent="-342900">
              <a:buFont typeface="Wingdings" pitchFamily="2" charset="2"/>
              <a:buChar char="Ø"/>
            </a:pP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Responsive measures have however had limited 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prevalence and out of reach to survivors NGEC (2016)</a:t>
            </a:r>
          </a:p>
          <a:p>
            <a:pPr marL="342900" indent="-342900">
              <a:buFont typeface="Wingdings" pitchFamily="2" charset="2"/>
              <a:buChar char="Ø"/>
            </a:pP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Eberle (2017) proposes a methodology that is entrenched within communities that provokes communities to speak out against SGBV</a:t>
            </a:r>
          </a:p>
          <a:p>
            <a:pPr marL="342900" indent="-342900">
              <a:buFont typeface="Wingdings" pitchFamily="2" charset="2"/>
              <a:buChar char="Ø"/>
            </a:pP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GB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="" xmlns:a16="http://schemas.microsoft.com/office/drawing/2014/main" id="{60712422-1D6D-4D8F-BDB4-51ABA384043C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36973694"/>
              </p:ext>
            </p:extLst>
          </p:nvPr>
        </p:nvGraphicFramePr>
        <p:xfrm>
          <a:off x="7315200" y="457200"/>
          <a:ext cx="4040188" cy="5732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Graphic 17" descr="Classroom">
            <a:extLst>
              <a:ext uri="{FF2B5EF4-FFF2-40B4-BE49-F238E27FC236}">
                <a16:creationId xmlns="" xmlns:a16="http://schemas.microsoft.com/office/drawing/2014/main" id="{C376B145-B5BB-42BA-97A1-4FCB2C384E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77788" y="377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2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="" xmlns:a16="http://schemas.microsoft.com/office/drawing/2014/main" id="{4EEFEC03-EA73-40D7-9B41-9BF84147DAD2}"/>
              </a:ext>
            </a:extLst>
          </p:cNvPr>
          <p:cNvSpPr txBox="1">
            <a:spLocks/>
          </p:cNvSpPr>
          <p:nvPr/>
        </p:nvSpPr>
        <p:spPr>
          <a:xfrm>
            <a:off x="4178300" y="383381"/>
            <a:ext cx="3835400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  <a:endParaRPr lang="x-non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="" xmlns:a16="http://schemas.microsoft.com/office/drawing/2014/main" id="{2B44ACB2-F01C-43BD-8403-084C58AA54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6622652"/>
              </p:ext>
            </p:extLst>
          </p:nvPr>
        </p:nvGraphicFramePr>
        <p:xfrm>
          <a:off x="664500" y="857967"/>
          <a:ext cx="11272078" cy="5836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C44EA6B-87D3-4A12-801B-F9E9974EA35F}"/>
              </a:ext>
            </a:extLst>
          </p:cNvPr>
          <p:cNvSpPr/>
          <p:nvPr/>
        </p:nvSpPr>
        <p:spPr>
          <a:xfrm>
            <a:off x="1126436" y="3313043"/>
            <a:ext cx="8428382" cy="71561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5845C5-00DF-4DFB-8F8E-9006B860D3B7}"/>
              </a:ext>
            </a:extLst>
          </p:cNvPr>
          <p:cNvSpPr txBox="1"/>
          <p:nvPr/>
        </p:nvSpPr>
        <p:spPr>
          <a:xfrm>
            <a:off x="1411357" y="3496399"/>
            <a:ext cx="7858539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/>
              <a:t>Sexual and Gender </a:t>
            </a:r>
            <a:r>
              <a:rPr lang="en-GB" b="1" dirty="0" smtClean="0"/>
              <a:t>Based </a:t>
            </a:r>
            <a:r>
              <a:rPr lang="en-GB" b="1" dirty="0"/>
              <a:t>Violence</a:t>
            </a:r>
            <a:endParaRPr lang="x-none" b="1" dirty="0"/>
          </a:p>
        </p:txBody>
      </p:sp>
      <p:pic>
        <p:nvPicPr>
          <p:cNvPr id="8" name="Graphic 7" descr="Question mark">
            <a:extLst>
              <a:ext uri="{FF2B5EF4-FFF2-40B4-BE49-F238E27FC236}">
                <a16:creationId xmlns="" xmlns:a16="http://schemas.microsoft.com/office/drawing/2014/main" id="{77E4EB9F-55C8-4E7D-991A-BBD9A7074D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139148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8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F0FB64-2C13-4799-AB41-4F03D9A87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x-non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B183B0A2-E29F-4E1F-BD37-2569D3074C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261840"/>
              </p:ext>
            </p:extLst>
          </p:nvPr>
        </p:nvGraphicFramePr>
        <p:xfrm>
          <a:off x="4337758" y="1239926"/>
          <a:ext cx="7605888" cy="4897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raphic 5" descr="Presentation with checklist">
            <a:extLst>
              <a:ext uri="{FF2B5EF4-FFF2-40B4-BE49-F238E27FC236}">
                <a16:creationId xmlns="" xmlns:a16="http://schemas.microsoft.com/office/drawing/2014/main" id="{15DAA068-7950-4C63-BBB7-F41DD0F4D7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76200" y="-3969"/>
            <a:ext cx="914400" cy="914400"/>
          </a:xfrm>
          <a:prstGeom prst="rect">
            <a:avLst/>
          </a:prstGeom>
        </p:spPr>
      </p:pic>
      <p:pic>
        <p:nvPicPr>
          <p:cNvPr id="5" name="Graphic 4" descr="Downward trend">
            <a:extLst>
              <a:ext uri="{FF2B5EF4-FFF2-40B4-BE49-F238E27FC236}">
                <a16:creationId xmlns="" xmlns:a16="http://schemas.microsoft.com/office/drawing/2014/main" id="{572CBB68-64B6-4982-835C-A3B7ABEF66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0" y="1889478"/>
            <a:ext cx="2130777" cy="30790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ED9D35A-31C5-49CC-8709-100ECD336AB3}"/>
              </a:ext>
            </a:extLst>
          </p:cNvPr>
          <p:cNvSpPr txBox="1"/>
          <p:nvPr/>
        </p:nvSpPr>
        <p:spPr>
          <a:xfrm>
            <a:off x="1018821" y="586923"/>
            <a:ext cx="22239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Outcome</a:t>
            </a:r>
            <a:endParaRPr lang="x-non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6E7AA89-7DC1-4436-9241-24D4379E8C45}"/>
              </a:ext>
            </a:extLst>
          </p:cNvPr>
          <p:cNvSpPr txBox="1"/>
          <p:nvPr/>
        </p:nvSpPr>
        <p:spPr>
          <a:xfrm>
            <a:off x="2357965" y="1877968"/>
            <a:ext cx="213077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Increased Awareness, Reporting and Effective Action Against SGBV by 30% for WEE by 2025 in Tharaka Nithi County- Kenya</a:t>
            </a:r>
            <a:endParaRPr lang="x-none" sz="2400" b="1" dirty="0"/>
          </a:p>
        </p:txBody>
      </p:sp>
    </p:spTree>
    <p:extLst>
      <p:ext uri="{BB962C8B-B14F-4D97-AF65-F5344CB8AC3E}">
        <p14:creationId xmlns:p14="http://schemas.microsoft.com/office/powerpoint/2010/main" val="373090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F81FD6-9192-4263-AA9F-B9254B000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1400" y="365125"/>
            <a:ext cx="25654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review</a:t>
            </a:r>
            <a:endParaRPr lang="x-none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41F0D42-2A0A-47A9-8D1F-96D4EE104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for Prevention and Response to Gender Based Violence (2014)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This accelerates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efforts aimed at eliminating all kinds of SGBV and outlines the structure for successful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intervention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outcomes are in efficacy and coordination in the execution of regulations that redress SGBV by state and non-state players</a:t>
            </a:r>
          </a:p>
          <a:p>
            <a:pPr>
              <a:buFont typeface="Wingdings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the need to establish the success of the policy’s objectives given the escalating cases of SGBV among families and communities</a:t>
            </a:r>
          </a:p>
        </p:txBody>
      </p:sp>
      <p:pic>
        <p:nvPicPr>
          <p:cNvPr id="5" name="Graphic 4" descr="Books on shelf">
            <a:extLst>
              <a:ext uri="{FF2B5EF4-FFF2-40B4-BE49-F238E27FC236}">
                <a16:creationId xmlns="" xmlns:a16="http://schemas.microsoft.com/office/drawing/2014/main" id="{EB2A7FF3-006A-46D0-9003-EA0BEF18AB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6200" y="50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9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215EEC-51A8-4EDD-96EF-7FBF705AC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en-GB" sz="32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Methodological Design</a:t>
            </a:r>
            <a:endParaRPr lang="x-none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E6B8560C-65DD-4B89-9CCA-2532A665F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825625"/>
            <a:ext cx="9372600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GB" b="1" dirty="0"/>
              <a:t>Accounting Model 	</a:t>
            </a:r>
            <a:r>
              <a:rPr lang="en-GB" dirty="0"/>
              <a:t>Evaluates the economic impact of SGBV 					on survivors by taking account of direct 					and indirect costs</a:t>
            </a:r>
          </a:p>
          <a:p>
            <a:pPr>
              <a:buFont typeface="Wingdings" pitchFamily="2" charset="2"/>
              <a:buChar char="Ø"/>
            </a:pPr>
            <a:r>
              <a:rPr lang="en-GB" b="1" dirty="0"/>
              <a:t>Reflect Circles Model 	</a:t>
            </a:r>
            <a:r>
              <a:rPr lang="en-GB" dirty="0"/>
              <a:t>Interactive communal reading </a:t>
            </a:r>
            <a:r>
              <a:rPr lang="en-GB" dirty="0" smtClean="0"/>
              <a:t>to </a:t>
            </a:r>
            <a:r>
              <a:rPr lang="en-GB" dirty="0"/>
              <a:t>elicit 					participants’ knowledge and experience 					of SGBV</a:t>
            </a:r>
          </a:p>
          <a:p>
            <a:pPr>
              <a:buFont typeface="Wingdings" pitchFamily="2" charset="2"/>
              <a:buChar char="Ø"/>
            </a:pPr>
            <a:r>
              <a:rPr lang="en-GB" b="1" dirty="0"/>
              <a:t>Contingent Valuation  	</a:t>
            </a:r>
            <a:r>
              <a:rPr lang="en-GB" dirty="0" smtClean="0"/>
              <a:t>Establish </a:t>
            </a:r>
            <a:r>
              <a:rPr lang="en-GB" dirty="0"/>
              <a:t>individual, family, duty 					</a:t>
            </a:r>
            <a:r>
              <a:rPr lang="en-GB" dirty="0" smtClean="0"/>
              <a:t>             bearers </a:t>
            </a:r>
            <a:r>
              <a:rPr lang="en-GB" dirty="0"/>
              <a:t>and </a:t>
            </a:r>
            <a:r>
              <a:rPr lang="en-GB" dirty="0" smtClean="0"/>
              <a:t>communities’ </a:t>
            </a:r>
            <a:r>
              <a:rPr lang="en-GB" dirty="0"/>
              <a:t>willingness to 				</a:t>
            </a:r>
            <a:r>
              <a:rPr lang="en-GB" dirty="0" smtClean="0"/>
              <a:t>pay </a:t>
            </a:r>
            <a:r>
              <a:rPr lang="en-GB" dirty="0"/>
              <a:t>for SGBV prevention programs</a:t>
            </a:r>
          </a:p>
          <a:p>
            <a:pPr>
              <a:buFont typeface="Wingdings" pitchFamily="2" charset="2"/>
              <a:buChar char="Ø"/>
            </a:pPr>
            <a:r>
              <a:rPr lang="en-GB" b="1" dirty="0"/>
              <a:t>Logistic Regression	</a:t>
            </a:r>
            <a:r>
              <a:rPr lang="en-GB" dirty="0" smtClean="0"/>
              <a:t>Analyse </a:t>
            </a:r>
            <a:r>
              <a:rPr lang="en-GB" dirty="0"/>
              <a:t>and test the efficacy of </a:t>
            </a:r>
            <a:r>
              <a:rPr lang="en-GB" dirty="0" smtClean="0"/>
              <a:t>an </a:t>
            </a:r>
            <a:r>
              <a:rPr lang="en-GB" dirty="0"/>
              <a:t>					adapted TCM in addressing SGBV and 					promoting WEE in Tharaka Nithi County</a:t>
            </a:r>
            <a:endParaRPr lang="x-none" dirty="0"/>
          </a:p>
        </p:txBody>
      </p:sp>
      <p:pic>
        <p:nvPicPr>
          <p:cNvPr id="15" name="Graphic 14" descr="Coins">
            <a:extLst>
              <a:ext uri="{FF2B5EF4-FFF2-40B4-BE49-F238E27FC236}">
                <a16:creationId xmlns="" xmlns:a16="http://schemas.microsoft.com/office/drawing/2014/main" id="{3C1B048F-2CBE-437D-A725-C44E9AB57B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800" y="1665288"/>
            <a:ext cx="914400" cy="914400"/>
          </a:xfrm>
          <a:prstGeom prst="rect">
            <a:avLst/>
          </a:prstGeom>
        </p:spPr>
      </p:pic>
      <p:pic>
        <p:nvPicPr>
          <p:cNvPr id="21" name="Graphic 20" descr="Group">
            <a:extLst>
              <a:ext uri="{FF2B5EF4-FFF2-40B4-BE49-F238E27FC236}">
                <a16:creationId xmlns="" xmlns:a16="http://schemas.microsoft.com/office/drawing/2014/main" id="{04680C42-0ECF-4160-8286-FA8E2BE64E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800" y="2579688"/>
            <a:ext cx="914400" cy="914400"/>
          </a:xfrm>
          <a:prstGeom prst="rect">
            <a:avLst/>
          </a:prstGeom>
        </p:spPr>
      </p:pic>
      <p:pic>
        <p:nvPicPr>
          <p:cNvPr id="23" name="Graphic 22" descr="Handshake">
            <a:extLst>
              <a:ext uri="{FF2B5EF4-FFF2-40B4-BE49-F238E27FC236}">
                <a16:creationId xmlns="" xmlns:a16="http://schemas.microsoft.com/office/drawing/2014/main" id="{E1078183-C54B-4035-BF8A-20AC8A6E55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800" y="3422651"/>
            <a:ext cx="914400" cy="914400"/>
          </a:xfrm>
          <a:prstGeom prst="rect">
            <a:avLst/>
          </a:prstGeom>
        </p:spPr>
      </p:pic>
      <p:pic>
        <p:nvPicPr>
          <p:cNvPr id="28" name="Graphic 27" descr="Circles with arrows">
            <a:extLst>
              <a:ext uri="{FF2B5EF4-FFF2-40B4-BE49-F238E27FC236}">
                <a16:creationId xmlns="" xmlns:a16="http://schemas.microsoft.com/office/drawing/2014/main" id="{82E7AEA1-6D26-41D4-B7AC-3505D42DF7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76200" y="0"/>
            <a:ext cx="914400" cy="914400"/>
          </a:xfrm>
          <a:prstGeom prst="rect">
            <a:avLst/>
          </a:prstGeom>
        </p:spPr>
      </p:pic>
      <p:pic>
        <p:nvPicPr>
          <p:cNvPr id="30" name="Graphic 29" descr="Bar chart">
            <a:extLst>
              <a:ext uri="{FF2B5EF4-FFF2-40B4-BE49-F238E27FC236}">
                <a16:creationId xmlns="" xmlns:a16="http://schemas.microsoft.com/office/drawing/2014/main" id="{03701137-78C0-44A8-B87D-8FE1CB655C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6800" y="45183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1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="" xmlns:a16="http://schemas.microsoft.com/office/drawing/2014/main" id="{8883A229-9DD5-4703-9EFB-6260BDF21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058" y="406026"/>
            <a:ext cx="11337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534C2158-267E-4707-BC8E-EB139A06D031}"/>
              </a:ext>
            </a:extLst>
          </p:cNvPr>
          <p:cNvGrpSpPr/>
          <p:nvPr/>
        </p:nvGrpSpPr>
        <p:grpSpPr>
          <a:xfrm>
            <a:off x="286385" y="1163662"/>
            <a:ext cx="11635539" cy="5694337"/>
            <a:chOff x="0" y="0"/>
            <a:chExt cx="9683340" cy="5335489"/>
          </a:xfrm>
        </p:grpSpPr>
        <p:grpSp>
          <p:nvGrpSpPr>
            <p:cNvPr id="4" name="Group 3">
              <a:extLst>
                <a:ext uri="{FF2B5EF4-FFF2-40B4-BE49-F238E27FC236}">
                  <a16:creationId xmlns="" xmlns:a16="http://schemas.microsoft.com/office/drawing/2014/main" id="{87ACF80B-A332-461A-A13F-E413FEEA6C35}"/>
                </a:ext>
              </a:extLst>
            </p:cNvPr>
            <p:cNvGrpSpPr/>
            <p:nvPr/>
          </p:nvGrpSpPr>
          <p:grpSpPr>
            <a:xfrm>
              <a:off x="0" y="0"/>
              <a:ext cx="9683340" cy="5335489"/>
              <a:chOff x="627903" y="0"/>
              <a:chExt cx="8840727" cy="5336368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="" xmlns:a16="http://schemas.microsoft.com/office/drawing/2014/main" id="{FECBF062-1247-4BCA-A83E-EAAF255E5C79}"/>
                  </a:ext>
                </a:extLst>
              </p:cNvPr>
              <p:cNvSpPr/>
              <p:nvPr/>
            </p:nvSpPr>
            <p:spPr>
              <a:xfrm>
                <a:off x="627903" y="28571"/>
                <a:ext cx="611022" cy="484853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spcAft>
                    <a:spcPts val="0"/>
                  </a:spcAft>
                </a:pPr>
                <a:r>
                  <a:rPr lang="en-US" sz="10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Baseline: SGBV rates remain high in Kenya hence need to establish the effectiveness of RRRPs in addressing it in order to promote women’s economic empowerment.</a:t>
                </a:r>
                <a:endParaRPr lang="x-none" sz="12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0" name="Arrow: Right 9">
                <a:extLst>
                  <a:ext uri="{FF2B5EF4-FFF2-40B4-BE49-F238E27FC236}">
                    <a16:creationId xmlns="" xmlns:a16="http://schemas.microsoft.com/office/drawing/2014/main" id="{5D0C33D7-9A1D-4A31-81D0-A2FF4A120E12}"/>
                  </a:ext>
                </a:extLst>
              </p:cNvPr>
              <p:cNvSpPr/>
              <p:nvPr/>
            </p:nvSpPr>
            <p:spPr>
              <a:xfrm>
                <a:off x="2083982" y="0"/>
                <a:ext cx="6297283" cy="533041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Research Time Line: 2020-2025</a:t>
                </a:r>
                <a:endParaRPr lang="x-none" sz="12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="" xmlns:a16="http://schemas.microsoft.com/office/drawing/2014/main" id="{F590152C-9CE8-403A-B921-6745B69E79C1}"/>
                  </a:ext>
                </a:extLst>
              </p:cNvPr>
              <p:cNvSpPr/>
              <p:nvPr/>
            </p:nvSpPr>
            <p:spPr>
              <a:xfrm>
                <a:off x="1317430" y="2257977"/>
                <a:ext cx="2717207" cy="1438596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Research Activities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0"/>
                  </a:spcAft>
                  <a:buFont typeface="+mj-lt"/>
                  <a:buAutoNum type="arabicPeriod"/>
                  <a:tabLst>
                    <a:tab pos="2971800" algn="ctr"/>
                    <a:tab pos="5943600" algn="r"/>
                  </a:tabLst>
                </a:pPr>
                <a:r>
                  <a:rPr lang="en-US" sz="1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Piloting: Nairobi Women’s Hospital GVRC in Nairobi County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0"/>
                  </a:spcAft>
                  <a:buFont typeface="+mj-lt"/>
                  <a:buAutoNum type="arabicPeriod"/>
                  <a:tabLst>
                    <a:tab pos="2971800" algn="ctr"/>
                    <a:tab pos="5943600" algn="r"/>
                  </a:tabLst>
                </a:pPr>
                <a:r>
                  <a:rPr lang="en-US" sz="1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Primary data collection: </a:t>
                </a:r>
                <a:r>
                  <a:rPr lang="en-US" sz="11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Life Bloom Shelter </a:t>
                </a:r>
                <a:r>
                  <a:rPr lang="en-US" sz="1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&amp; Makueni </a:t>
                </a:r>
                <a:r>
                  <a:rPr lang="en-US" sz="11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GVRC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0"/>
                  </a:spcAft>
                  <a:buFont typeface="+mj-lt"/>
                  <a:buAutoNum type="arabicPeriod"/>
                  <a:tabLst>
                    <a:tab pos="2971800" algn="ctr"/>
                    <a:tab pos="5943600" algn="r"/>
                  </a:tabLst>
                </a:pPr>
                <a:r>
                  <a:rPr lang="en-US" sz="1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Implementation of Tamara Campaign Model in Tharaka Nithi County 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="" xmlns:a16="http://schemas.microsoft.com/office/drawing/2014/main" id="{D3C7CB42-07DA-44A2-A837-C9581E29E35D}"/>
                  </a:ext>
                </a:extLst>
              </p:cNvPr>
              <p:cNvSpPr/>
              <p:nvPr/>
            </p:nvSpPr>
            <p:spPr>
              <a:xfrm>
                <a:off x="1573895" y="542260"/>
                <a:ext cx="6895623" cy="1457864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Research Hypotheses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+mj-lt"/>
                  <a:buAutoNum type="arabicPeriod"/>
                  <a:tabLst>
                    <a:tab pos="2971800" algn="ctr"/>
                    <a:tab pos="5943600" algn="r"/>
                  </a:tabLst>
                </a:pPr>
                <a:r>
                  <a:rPr lang="en-GB" sz="10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Exposure to SGBV has no economic cost on survivors’ </a:t>
                </a:r>
                <a:r>
                  <a:rPr lang="en-GB" sz="1000" b="1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empowerment</a:t>
                </a:r>
                <a:endParaRPr lang="x-none" sz="12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en-GB" sz="10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Uptake of GVRCs/RRR programmes does not facilitate the recovery of SGBV </a:t>
                </a:r>
                <a:r>
                  <a:rPr lang="en-GB" sz="1000" b="1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survivors</a:t>
                </a:r>
                <a:endParaRPr lang="x-none" sz="12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+mj-lt"/>
                  <a:buAutoNum type="arabicPeriod"/>
                  <a:tabLst>
                    <a:tab pos="2971800" algn="ctr"/>
                    <a:tab pos="5943600" algn="r"/>
                  </a:tabLst>
                </a:pPr>
                <a:r>
                  <a:rPr lang="en-GB" sz="10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The types of Skills provided by RRRPs have no effect on </a:t>
                </a:r>
                <a:r>
                  <a:rPr lang="en-GB" sz="1000" b="1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WEE</a:t>
                </a:r>
                <a:endParaRPr lang="x-none" sz="12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+mj-lt"/>
                  <a:buAutoNum type="arabicPeriod"/>
                  <a:tabLst>
                    <a:tab pos="2971800" algn="ctr"/>
                    <a:tab pos="5943600" algn="r"/>
                  </a:tabLst>
                </a:pPr>
                <a:r>
                  <a:rPr lang="en-GB" sz="10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Acceptance of Tamar Campaign model by duty bearers in Tharaka Nithi has </a:t>
                </a:r>
                <a:r>
                  <a:rPr lang="en-GB" sz="1000" b="1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no effect </a:t>
                </a:r>
                <a:r>
                  <a:rPr lang="en-GB" sz="10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on its </a:t>
                </a:r>
                <a:r>
                  <a:rPr lang="en-GB" sz="1000" b="1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implementation</a:t>
                </a:r>
                <a:endParaRPr lang="x-none" sz="12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+mj-lt"/>
                  <a:buAutoNum type="arabicPeriod"/>
                  <a:tabLst>
                    <a:tab pos="2971800" algn="ctr"/>
                    <a:tab pos="5943600" algn="r"/>
                  </a:tabLst>
                </a:pPr>
                <a:r>
                  <a:rPr lang="en-GB" sz="1000" b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Effective implementation of Tamar Campaign model does not have any effect on preventing SGBV and enhancing WEE in Tharaka </a:t>
                </a:r>
                <a:r>
                  <a:rPr lang="en-GB" sz="1000" b="1" dirty="0" smtClean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Nithi</a:t>
                </a:r>
                <a:endParaRPr lang="x-none" sz="1200" b="1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US" sz="1200" dirty="0">
                    <a:solidFill>
                      <a:srgbClr val="C0504D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US" sz="1200" dirty="0">
                    <a:solidFill>
                      <a:srgbClr val="C0504D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="" xmlns:a16="http://schemas.microsoft.com/office/drawing/2014/main" id="{8DD136D2-5C85-424C-85DD-5A61E8433D82}"/>
                  </a:ext>
                </a:extLst>
              </p:cNvPr>
              <p:cNvSpPr/>
              <p:nvPr/>
            </p:nvSpPr>
            <p:spPr>
              <a:xfrm>
                <a:off x="1191811" y="4092693"/>
                <a:ext cx="2818900" cy="707367"/>
              </a:xfrm>
              <a:prstGeom prst="roundRec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Assumption 1: Inputs are adequate; targeted agencies collaborate; &amp; SGBV survivors are accessible. 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US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="" xmlns:a16="http://schemas.microsoft.com/office/drawing/2014/main" id="{7266EE7C-D411-4426-9252-77D5D3DA54B9}"/>
                  </a:ext>
                </a:extLst>
              </p:cNvPr>
              <p:cNvSpPr/>
              <p:nvPr/>
            </p:nvSpPr>
            <p:spPr>
              <a:xfrm>
                <a:off x="6923927" y="2230828"/>
                <a:ext cx="1356601" cy="1360323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Application:</a:t>
                </a:r>
                <a:r>
                  <a:rPr lang="en-US" sz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Stakeholders use knowledge influences prevention &amp; response to SGBV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="" xmlns:a16="http://schemas.microsoft.com/office/drawing/2014/main" id="{F3E83E53-0753-4F33-80EA-1C3787878569}"/>
                  </a:ext>
                </a:extLst>
              </p:cNvPr>
              <p:cNvSpPr/>
              <p:nvPr/>
            </p:nvSpPr>
            <p:spPr>
              <a:xfrm>
                <a:off x="8812161" y="95896"/>
                <a:ext cx="439420" cy="4648336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vert270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000" b="1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Primary Outcome:</a:t>
                </a:r>
                <a:r>
                  <a:rPr lang="en-US" sz="1000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.</a:t>
                </a:r>
                <a:r>
                  <a:rPr lang="en-US" sz="1000" b="1" dirty="0" smtClean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Increased  Awareness , Reporting &amp;Effective Action Against SGBV by 30% for WEE in Tharaka Nithi County- Kenya</a:t>
                </a:r>
                <a:endParaRPr lang="x-none" sz="1200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" name="Arrow: Right 15">
                <a:extLst>
                  <a:ext uri="{FF2B5EF4-FFF2-40B4-BE49-F238E27FC236}">
                    <a16:creationId xmlns="" xmlns:a16="http://schemas.microsoft.com/office/drawing/2014/main" id="{29DC4ABC-9777-4853-AC80-60DB530A29CB}"/>
                  </a:ext>
                </a:extLst>
              </p:cNvPr>
              <p:cNvSpPr/>
              <p:nvPr/>
            </p:nvSpPr>
            <p:spPr>
              <a:xfrm>
                <a:off x="1126886" y="4775663"/>
                <a:ext cx="8341744" cy="560705"/>
              </a:xfrm>
              <a:prstGeom prst="rightArrow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200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Development Impact Time line: Posterity</a:t>
                </a:r>
                <a:endParaRPr lang="x-none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7" name="Arrow: Up 16">
                <a:extLst>
                  <a:ext uri="{FF2B5EF4-FFF2-40B4-BE49-F238E27FC236}">
                    <a16:creationId xmlns="" xmlns:a16="http://schemas.microsoft.com/office/drawing/2014/main" id="{36FB95D5-7E6C-4757-BF43-AC2CBD9DFE18}"/>
                  </a:ext>
                </a:extLst>
              </p:cNvPr>
              <p:cNvSpPr/>
              <p:nvPr/>
            </p:nvSpPr>
            <p:spPr>
              <a:xfrm>
                <a:off x="2556507" y="3731825"/>
                <a:ext cx="182609" cy="291501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x-none"/>
              </a:p>
            </p:txBody>
          </p:sp>
          <p:sp>
            <p:nvSpPr>
              <p:cNvPr id="18" name="Arrow: Up 17">
                <a:extLst>
                  <a:ext uri="{FF2B5EF4-FFF2-40B4-BE49-F238E27FC236}">
                    <a16:creationId xmlns="" xmlns:a16="http://schemas.microsoft.com/office/drawing/2014/main" id="{4F83BDBF-3F5D-44E1-9E6D-D55EDC5F39F2}"/>
                  </a:ext>
                </a:extLst>
              </p:cNvPr>
              <p:cNvSpPr/>
              <p:nvPr/>
            </p:nvSpPr>
            <p:spPr>
              <a:xfrm>
                <a:off x="5336923" y="3682469"/>
                <a:ext cx="195298" cy="356645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x-none"/>
              </a:p>
            </p:txBody>
          </p:sp>
          <p:sp>
            <p:nvSpPr>
              <p:cNvPr id="19" name="Arrow: Down 18">
                <a:extLst>
                  <a:ext uri="{FF2B5EF4-FFF2-40B4-BE49-F238E27FC236}">
                    <a16:creationId xmlns="" xmlns:a16="http://schemas.microsoft.com/office/drawing/2014/main" id="{29769301-9659-40D9-B375-F02BBCBF1EC6}"/>
                  </a:ext>
                </a:extLst>
              </p:cNvPr>
              <p:cNvSpPr/>
              <p:nvPr/>
            </p:nvSpPr>
            <p:spPr>
              <a:xfrm>
                <a:off x="2330798" y="2059395"/>
                <a:ext cx="101719" cy="17140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x-none"/>
              </a:p>
            </p:txBody>
          </p:sp>
          <p:sp>
            <p:nvSpPr>
              <p:cNvPr id="20" name="Arrow: Right 19">
                <a:extLst>
                  <a:ext uri="{FF2B5EF4-FFF2-40B4-BE49-F238E27FC236}">
                    <a16:creationId xmlns="" xmlns:a16="http://schemas.microsoft.com/office/drawing/2014/main" id="{0BBE50BE-DDDC-4FE2-BB57-542B21E28A35}"/>
                  </a:ext>
                </a:extLst>
              </p:cNvPr>
              <p:cNvSpPr/>
              <p:nvPr/>
            </p:nvSpPr>
            <p:spPr>
              <a:xfrm>
                <a:off x="4118347" y="2822134"/>
                <a:ext cx="422550" cy="20353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x-none"/>
              </a:p>
            </p:txBody>
          </p:sp>
          <p:sp>
            <p:nvSpPr>
              <p:cNvPr id="21" name="Arrow: Right 20">
                <a:extLst>
                  <a:ext uri="{FF2B5EF4-FFF2-40B4-BE49-F238E27FC236}">
                    <a16:creationId xmlns="" xmlns:a16="http://schemas.microsoft.com/office/drawing/2014/main" id="{6C9A2B2E-AE3F-4B08-95DB-9FCF74F8796B}"/>
                  </a:ext>
                </a:extLst>
              </p:cNvPr>
              <p:cNvSpPr/>
              <p:nvPr/>
            </p:nvSpPr>
            <p:spPr>
              <a:xfrm>
                <a:off x="6436941" y="2767528"/>
                <a:ext cx="460897" cy="242561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x-none"/>
              </a:p>
            </p:txBody>
          </p:sp>
          <p:sp>
            <p:nvSpPr>
              <p:cNvPr id="22" name="Arrow: Right 21">
                <a:extLst>
                  <a:ext uri="{FF2B5EF4-FFF2-40B4-BE49-F238E27FC236}">
                    <a16:creationId xmlns="" xmlns:a16="http://schemas.microsoft.com/office/drawing/2014/main" id="{5D52C7C7-8A75-49CF-8F42-5D2E93F832B6}"/>
                  </a:ext>
                </a:extLst>
              </p:cNvPr>
              <p:cNvSpPr/>
              <p:nvPr/>
            </p:nvSpPr>
            <p:spPr>
              <a:xfrm>
                <a:off x="1238925" y="1062148"/>
                <a:ext cx="302029" cy="8088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x-none"/>
              </a:p>
            </p:txBody>
          </p:sp>
        </p:grpSp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357221C3-2E94-4045-B1F5-0F60FEAB22FC}"/>
                </a:ext>
              </a:extLst>
            </p:cNvPr>
            <p:cNvSpPr/>
            <p:nvPr/>
          </p:nvSpPr>
          <p:spPr>
            <a:xfrm>
              <a:off x="6877050" y="3933825"/>
              <a:ext cx="1634338" cy="701040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Assumption 3: Stakeholders accept &amp; use </a:t>
              </a:r>
              <a:r>
                <a:rPr lang="en-US" sz="12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evidence.</a:t>
              </a:r>
              <a:endParaRPr lang="x-none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="" xmlns:a16="http://schemas.microsoft.com/office/drawing/2014/main" id="{B5CA96D3-0310-4621-B06E-48C9F98BA498}"/>
                </a:ext>
              </a:extLst>
            </p:cNvPr>
            <p:cNvSpPr/>
            <p:nvPr/>
          </p:nvSpPr>
          <p:spPr>
            <a:xfrm>
              <a:off x="3981450" y="3933825"/>
              <a:ext cx="2543175" cy="752475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Assumption 2: RRRPs include WEE; SGBV survivors are accessible, communities accept &amp; participate consistently in Reflect Circles.</a:t>
              </a:r>
              <a:endParaRPr lang="x-none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="" xmlns:a16="http://schemas.microsoft.com/office/drawing/2014/main" id="{F3322A7E-23C8-4C9D-8662-002AB4AAC64B}"/>
                </a:ext>
              </a:extLst>
            </p:cNvPr>
            <p:cNvSpPr/>
            <p:nvPr/>
          </p:nvSpPr>
          <p:spPr>
            <a:xfrm>
              <a:off x="8467725" y="2590800"/>
              <a:ext cx="400050" cy="26289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x-none"/>
            </a:p>
          </p:txBody>
        </p:sp>
        <p:sp>
          <p:nvSpPr>
            <p:cNvPr id="8" name="Arrow: Up 7">
              <a:extLst>
                <a:ext uri="{FF2B5EF4-FFF2-40B4-BE49-F238E27FC236}">
                  <a16:creationId xmlns="" xmlns:a16="http://schemas.microsoft.com/office/drawing/2014/main" id="{D0E22F84-C271-4F20-BEEA-074CE422044F}"/>
                </a:ext>
              </a:extLst>
            </p:cNvPr>
            <p:cNvSpPr/>
            <p:nvPr/>
          </p:nvSpPr>
          <p:spPr>
            <a:xfrm>
              <a:off x="7543800" y="3486150"/>
              <a:ext cx="238125" cy="36547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x-none"/>
            </a:p>
          </p:txBody>
        </p:sp>
      </p:grpSp>
      <p:sp>
        <p:nvSpPr>
          <p:cNvPr id="23" name="Rectangle 32">
            <a:extLst>
              <a:ext uri="{FF2B5EF4-FFF2-40B4-BE49-F238E27FC236}">
                <a16:creationId xmlns="" xmlns:a16="http://schemas.microsoft.com/office/drawing/2014/main" id="{6CD888DA-6738-429B-9AA5-35B2227FD29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70590" y="301134"/>
            <a:ext cx="80091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b="1" dirty="0"/>
              <a:t>Theory of Change</a:t>
            </a:r>
            <a:endParaRPr lang="x-none" b="1" dirty="0"/>
          </a:p>
        </p:txBody>
      </p:sp>
      <p:pic>
        <p:nvPicPr>
          <p:cNvPr id="25" name="Graphic 24" descr="Workflow">
            <a:extLst>
              <a:ext uri="{FF2B5EF4-FFF2-40B4-BE49-F238E27FC236}">
                <a16:creationId xmlns="" xmlns:a16="http://schemas.microsoft.com/office/drawing/2014/main" id="{73FE577A-B5C5-4450-A127-D42E828AC0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415" y="-200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73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LET&amp;#39;S TALK; GENDER BASED VIOLENCE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84" y="-319935"/>
            <a:ext cx="11155427" cy="675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43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696</Words>
  <Application>Microsoft Office PowerPoint</Application>
  <PresentationFormat>Widescreen</PresentationFormat>
  <Paragraphs>115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Impact of Programmes and Initiatives Addressing  Sexual and Gender Based Violence as a Constraint to Women’s Economic Empowerment</vt:lpstr>
      <vt:lpstr>Who Is Undertaking this Study</vt:lpstr>
      <vt:lpstr>PowerPoint Presentation</vt:lpstr>
      <vt:lpstr>PowerPoint Presentation</vt:lpstr>
      <vt:lpstr>Objectives</vt:lpstr>
      <vt:lpstr>Policy review</vt:lpstr>
      <vt:lpstr>Methodological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programmes and initiatives addressing  Sexual and Gender Based Violence as a constraint to Women’s Economic Empowerment</dc:title>
  <dc:creator>Simon Otieno</dc:creator>
  <cp:lastModifiedBy>SUSAN</cp:lastModifiedBy>
  <cp:revision>32</cp:revision>
  <dcterms:created xsi:type="dcterms:W3CDTF">2021-07-06T15:30:09Z</dcterms:created>
  <dcterms:modified xsi:type="dcterms:W3CDTF">2021-07-22T08:01:27Z</dcterms:modified>
</cp:coreProperties>
</file>