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1" r:id="rId6"/>
    <p:sldId id="263" r:id="rId7"/>
    <p:sldId id="262" r:id="rId8"/>
    <p:sldId id="269" r:id="rId9"/>
    <p:sldId id="264" r:id="rId10"/>
    <p:sldId id="268" r:id="rId11"/>
    <p:sldId id="265" r:id="rId12"/>
    <p:sldId id="266" r:id="rId13"/>
    <p:sldId id="267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7" roundtripDataSignature="AMtx7mhP+AftKbDEkqoWDuvwuArn54Iwd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0" d="100"/>
          <a:sy n="70" d="100"/>
        </p:scale>
        <p:origin x="7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customschemas.google.com/relationships/presentationmetadata" Target="metadata"/><Relationship Id="rId2" Type="http://schemas.openxmlformats.org/officeDocument/2006/relationships/slide" Target="slides/slide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29434306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45" name="Google Shape;14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8973460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1" name="Google Shape;15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488501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e3bdc4e61c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8" name="Google Shape;158;ge3bdc4e61c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59" name="Google Shape;159;ge3bdc4e61c_1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21231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ge3d64a6e7f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5" name="Google Shape;165;ge3d64a6e7f_0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66" name="Google Shape;166;ge3d64a6e7f_0_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2500308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ge3bdc4e61c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Google Shape;180;ge3bdc4e61c_0_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1" name="Google Shape;181;ge3bdc4e61c_0_2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fld id="{00000000-1234-1234-1234-123412341234}" type="slidenum">
              <a:rPr lang="en-US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010790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ge3d9ed2c40_1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93" name="Google Shape;193;ge3d9ed2c40_1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75903129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186" name="Google Shape;18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637576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ge3d9ed2c40_2_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0" name="Google Shape;200;ge3d9ed2c40_2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87845145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07" name="Google Shape;2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9647255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ge3bdc4e61c_2_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12" name="Google Shape;212;ge3bdc4e61c_2_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4692353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221" name="Google Shape;22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843330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 type="title">
  <p:cSld name="TITLE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oogle Shape;27;p1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8" name="Google Shape;28;p13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019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29" name="Google Shape;29;p13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019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30" name="Google Shape;30;p1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4901"/>
              </a:schemeClr>
            </a:solidFill>
            <a:ln>
              <a:noFill/>
            </a:ln>
          </p:spPr>
        </p:sp>
        <p:sp>
          <p:nvSpPr>
            <p:cNvPr id="31" name="Google Shape;31;p13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32" name="Google Shape;32;p1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3" name="Google Shape;33;p13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49019"/>
              </a:srgbClr>
            </a:solidFill>
            <a:ln>
              <a:noFill/>
            </a:ln>
          </p:spPr>
        </p:sp>
        <p:sp>
          <p:nvSpPr>
            <p:cNvPr id="34" name="Google Shape;34;p13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A3C9E">
                <a:alpha val="69019"/>
              </a:srgbClr>
            </a:solidFill>
            <a:ln>
              <a:noFill/>
            </a:ln>
          </p:spPr>
        </p:sp>
        <p:sp>
          <p:nvSpPr>
            <p:cNvPr id="35" name="Google Shape;35;p13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126C">
                <a:alpha val="80000"/>
              </a:srgbClr>
            </a:solidFill>
            <a:ln>
              <a:noFill/>
            </a:ln>
          </p:spPr>
        </p:sp>
        <p:sp>
          <p:nvSpPr>
            <p:cNvPr id="36" name="Google Shape;36;p13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B2126C">
                <a:alpha val="6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7" name="Google Shape;37;p13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rgbClr val="EA3C9E">
                <a:alpha val="690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38" name="Google Shape;38;p13"/>
          <p:cNvSpPr txBox="1"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5400"/>
              <a:buFont typeface="Trebuchet MS"/>
              <a:buNone/>
              <a:defRPr sz="5400">
                <a:solidFill>
                  <a:srgbClr val="EA3C9E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3"/>
          <p:cNvSpPr txBox="1"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>
                <a:solidFill>
                  <a:srgbClr val="7F7F7F"/>
                </a:solidFill>
              </a:defRPr>
            </a:lvl1pPr>
            <a:lvl2pPr lvl="1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0" name="Google Shape;40;p1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1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14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14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46" name="Google Shape;46;p1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7"/>
          <p:cNvSpPr txBox="1"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52" name="Google Shape;52;p17"/>
          <p:cNvSpPr txBox="1">
            <a:spLocks noGrp="1"/>
          </p:cNvSpPr>
          <p:nvPr>
            <p:ph type="body" idx="2"/>
          </p:nvPr>
        </p:nvSpPr>
        <p:spPr>
          <a:xfrm>
            <a:off x="675745" y="2737245"/>
            <a:ext cx="4185623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3" name="Google Shape;53;p17"/>
          <p:cNvSpPr txBox="1">
            <a:spLocks noGrp="1"/>
          </p:cNvSpPr>
          <p:nvPr>
            <p:ph type="body" idx="3"/>
          </p:nvPr>
        </p:nvSpPr>
        <p:spPr>
          <a:xfrm>
            <a:off x="5088383" y="2160983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  <a:defRPr sz="2400" b="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 b="1"/>
            </a:lvl9pPr>
          </a:lstStyle>
          <a:p>
            <a:endParaRPr/>
          </a:p>
        </p:txBody>
      </p:sp>
      <p:sp>
        <p:nvSpPr>
          <p:cNvPr id="54" name="Google Shape;54;p17"/>
          <p:cNvSpPr txBox="1">
            <a:spLocks noGrp="1"/>
          </p:cNvSpPr>
          <p:nvPr>
            <p:ph type="body" idx="4"/>
          </p:nvPr>
        </p:nvSpPr>
        <p:spPr>
          <a:xfrm>
            <a:off x="5088384" y="2737245"/>
            <a:ext cx="4185617" cy="33041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55" name="Google Shape;55;p1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000"/>
              <a:buFont typeface="Trebuchet MS"/>
              <a:buNone/>
              <a:defRPr sz="40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600"/>
              <a:buNone/>
              <a:defRPr sz="20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6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6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4184035" cy="38807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 txBox="1">
            <a:spLocks noGrp="1"/>
          </p:cNvSpPr>
          <p:nvPr>
            <p:ph type="body" idx="2"/>
          </p:nvPr>
        </p:nvSpPr>
        <p:spPr>
          <a:xfrm>
            <a:off x="5089970" y="2160589"/>
            <a:ext cx="4184034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68" name="Google Shape;68;p1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8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1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9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9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9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0"/>
          <p:cNvSpPr txBox="1"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2000"/>
              <a:buFont typeface="Trebuchet MS"/>
              <a:buNone/>
              <a:defRPr sz="2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0"/>
          <p:cNvSpPr txBox="1">
            <a:spLocks noGrp="1"/>
          </p:cNvSpPr>
          <p:nvPr>
            <p:ph type="body" idx="1"/>
          </p:nvPr>
        </p:nvSpPr>
        <p:spPr>
          <a:xfrm>
            <a:off x="4760461" y="514924"/>
            <a:ext cx="4513541" cy="55264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83" name="Google Shape;83;p20"/>
          <p:cNvSpPr txBox="1">
            <a:spLocks noGrp="1"/>
          </p:cNvSpPr>
          <p:nvPr>
            <p:ph type="body" idx="2"/>
          </p:nvPr>
        </p:nvSpPr>
        <p:spPr>
          <a:xfrm>
            <a:off x="677334" y="2777069"/>
            <a:ext cx="3854528" cy="2584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9pPr>
          </a:lstStyle>
          <a:p>
            <a:endParaRPr/>
          </a:p>
        </p:txBody>
      </p:sp>
      <p:sp>
        <p:nvSpPr>
          <p:cNvPr id="84" name="Google Shape;84;p20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20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0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1"/>
          <p:cNvSpPr txBox="1"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2400"/>
              <a:buFont typeface="Trebuchet MS"/>
              <a:buNone/>
              <a:defRPr sz="2400" b="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1"/>
          <p:cNvSpPr>
            <a:spLocks noGrp="1"/>
          </p:cNvSpPr>
          <p:nvPr>
            <p:ph type="pic" idx="2"/>
          </p:nvPr>
        </p:nvSpPr>
        <p:spPr>
          <a:xfrm>
            <a:off x="677334" y="609600"/>
            <a:ext cx="8596668" cy="38457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None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90" name="Google Shape;90;p21"/>
          <p:cNvSpPr txBox="1">
            <a:spLocks noGrp="1"/>
          </p:cNvSpPr>
          <p:nvPr>
            <p:ph type="body" idx="1"/>
          </p:nvPr>
        </p:nvSpPr>
        <p:spPr>
          <a:xfrm>
            <a:off x="677334" y="5367338"/>
            <a:ext cx="8596667" cy="6740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8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720"/>
              <a:buNone/>
              <a:defRPr sz="900"/>
            </a:lvl9pPr>
          </a:lstStyle>
          <a:p>
            <a:endParaRPr/>
          </a:p>
        </p:txBody>
      </p:sp>
      <p:sp>
        <p:nvSpPr>
          <p:cNvPr id="91" name="Google Shape;91;p21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21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21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aption">
  <p:cSld name="Title and Captio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22"/>
          <p:cNvSpPr txBox="1"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22"/>
          <p:cNvSpPr txBox="1"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7" name="Google Shape;97;p2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2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9" name="Google Shape;99;p2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with Caption">
  <p:cSld name="Quote with Caption"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23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23"/>
          <p:cNvSpPr txBox="1">
            <a:spLocks noGrp="1"/>
          </p:cNvSpPr>
          <p:nvPr>
            <p:ph type="body" idx="1"/>
          </p:nvPr>
        </p:nvSpPr>
        <p:spPr>
          <a:xfrm>
            <a:off x="1366139" y="3632200"/>
            <a:ext cx="7224524" cy="3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 sz="16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03" name="Google Shape;103;p23"/>
          <p:cNvSpPr txBox="1">
            <a:spLocks noGrp="1"/>
          </p:cNvSpPr>
          <p:nvPr>
            <p:ph type="body" idx="2"/>
          </p:nvPr>
        </p:nvSpPr>
        <p:spPr>
          <a:xfrm>
            <a:off x="677335" y="4470400"/>
            <a:ext cx="8596668" cy="1570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23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3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23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07" name="Google Shape;107;p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8" name="Google Shape;108;p23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me Card">
  <p:cSld name="Name Card"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4"/>
          <p:cNvSpPr txBox="1"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1" name="Google Shape;111;p24"/>
          <p:cNvSpPr txBox="1"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2" name="Google Shape;112;p24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24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4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Name Card">
  <p:cSld name="Quote Name Card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5"/>
          <p:cNvSpPr txBox="1"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25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18" name="Google Shape;118;p25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5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5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5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122" name="Google Shape;122;p25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“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3" name="Google Shape;123;p25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0"/>
              <a:buFont typeface="Arial"/>
              <a:buNone/>
            </a:pPr>
            <a:r>
              <a:rPr lang="en-US" sz="8000" b="0" i="0" u="none" strike="noStrike" cap="non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rue or False">
  <p:cSld name="True or False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6"/>
          <p:cNvSpPr txBox="1"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  <a:defRPr sz="4400" b="0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26"/>
          <p:cNvSpPr txBox="1">
            <a:spLocks noGrp="1"/>
          </p:cNvSpPr>
          <p:nvPr>
            <p:ph type="body" idx="1"/>
          </p:nvPr>
        </p:nvSpPr>
        <p:spPr>
          <a:xfrm>
            <a:off x="677332" y="4013200"/>
            <a:ext cx="8596669" cy="51424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Font typeface="Trebuchet MS"/>
              <a:buNone/>
              <a:defRPr sz="2400">
                <a:solidFill>
                  <a:schemeClr val="accent1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Font typeface="Trebuchet MS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Font typeface="Trebuchet MS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960"/>
              <a:buFont typeface="Trebuchet MS"/>
              <a:buNone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27" name="Google Shape;127;p26"/>
          <p:cNvSpPr txBox="1">
            <a:spLocks noGrp="1"/>
          </p:cNvSpPr>
          <p:nvPr>
            <p:ph type="body" idx="2"/>
          </p:nvPr>
        </p:nvSpPr>
        <p:spPr>
          <a:xfrm>
            <a:off x="677335" y="4527448"/>
            <a:ext cx="8596668" cy="1513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7F7F7F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28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12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8" name="Google Shape;128;p26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26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26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7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27"/>
          <p:cNvSpPr txBox="1">
            <a:spLocks noGrp="1"/>
          </p:cNvSpPr>
          <p:nvPr>
            <p:ph type="body" idx="1"/>
          </p:nvPr>
        </p:nvSpPr>
        <p:spPr>
          <a:xfrm rot="5400000">
            <a:off x="3035282" y="-197358"/>
            <a:ext cx="3880773" cy="85966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34" name="Google Shape;134;p27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27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7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28"/>
          <p:cNvSpPr txBox="1">
            <a:spLocks noGrp="1"/>
          </p:cNvSpPr>
          <p:nvPr>
            <p:ph type="title"/>
          </p:nvPr>
        </p:nvSpPr>
        <p:spPr>
          <a:xfrm rot="5400000">
            <a:off x="5994319" y="2582953"/>
            <a:ext cx="5251451" cy="13047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9" name="Google Shape;139;p28"/>
          <p:cNvSpPr txBox="1">
            <a:spLocks noGrp="1"/>
          </p:cNvSpPr>
          <p:nvPr>
            <p:ph type="body" idx="1"/>
          </p:nvPr>
        </p:nvSpPr>
        <p:spPr>
          <a:xfrm rot="5400000">
            <a:off x="1581685" y="-294750"/>
            <a:ext cx="5251450" cy="706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1pPr>
            <a:lvl2pPr marL="914400" lvl="1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2pPr>
            <a:lvl3pPr marL="1371600" lvl="2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3pPr>
            <a:lvl4pPr marL="1828800" lvl="3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4pPr>
            <a:lvl5pPr marL="2286000" lvl="4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5pPr>
            <a:lvl6pPr marL="2743200" lvl="5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6pPr>
            <a:lvl7pPr marL="3200400" lvl="6" indent="-320039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7pPr>
            <a:lvl8pPr marL="3657600" lvl="7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8pPr>
            <a:lvl9pPr marL="4114800" lvl="8" indent="-32004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Char char="►"/>
              <a:defRPr/>
            </a:lvl9pPr>
          </a:lstStyle>
          <a:p>
            <a:endParaRPr/>
          </a:p>
        </p:txBody>
      </p:sp>
      <p:sp>
        <p:nvSpPr>
          <p:cNvPr id="140" name="Google Shape;140;p28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8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8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oogle Shape;10;p12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11" name="Google Shape;11;p12"/>
            <p:cNvCxnSpPr/>
            <p:nvPr/>
          </p:nvCxnSpPr>
          <p:spPr>
            <a:xfrm>
              <a:off x="9371012" y="0"/>
              <a:ext cx="1219200" cy="6858000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019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cxnSp>
          <p:nvCxnSpPr>
            <p:cNvPr id="12" name="Google Shape;12;p12"/>
            <p:cNvCxnSpPr/>
            <p:nvPr/>
          </p:nvCxnSpPr>
          <p:spPr>
            <a:xfrm flipH="1">
              <a:off x="7425267" y="3681413"/>
              <a:ext cx="4763558" cy="3176587"/>
            </a:xfrm>
            <a:prstGeom prst="straightConnector1">
              <a:avLst/>
            </a:prstGeom>
            <a:noFill/>
            <a:ln w="9525" cap="flat" cmpd="sng">
              <a:solidFill>
                <a:schemeClr val="accent1">
                  <a:alpha val="69019"/>
                </a:schemeClr>
              </a:solidFill>
              <a:prstDash val="solid"/>
              <a:round/>
              <a:headEnd type="none" w="sm" len="sm"/>
              <a:tailEnd type="none" w="sm" len="sm"/>
            </a:ln>
          </p:spPr>
        </p:cxnSp>
        <p:sp>
          <p:nvSpPr>
            <p:cNvPr id="13" name="Google Shape;13;p12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 extrusionOk="0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4901"/>
              </a:schemeClr>
            </a:solidFill>
            <a:ln>
              <a:noFill/>
            </a:ln>
          </p:spPr>
        </p:sp>
        <p:sp>
          <p:nvSpPr>
            <p:cNvPr id="14" name="Google Shape;14;p12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 extrusionOk="0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</p:spPr>
        </p:sp>
        <p:sp>
          <p:nvSpPr>
            <p:cNvPr id="15" name="Google Shape;15;p1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70980"/>
              </a:scheme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6" name="Google Shape;16;p12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 extrusionOk="0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A3C9E">
                <a:alpha val="49019"/>
              </a:srgbClr>
            </a:solidFill>
            <a:ln>
              <a:noFill/>
            </a:ln>
          </p:spPr>
        </p:sp>
        <p:sp>
          <p:nvSpPr>
            <p:cNvPr id="17" name="Google Shape;17;p12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 extrusionOk="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rgbClr val="EA3C9E">
                <a:alpha val="69019"/>
              </a:srgbClr>
            </a:solidFill>
            <a:ln>
              <a:noFill/>
            </a:ln>
          </p:spPr>
        </p:sp>
        <p:sp>
          <p:nvSpPr>
            <p:cNvPr id="18" name="Google Shape;18;p12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 extrusionOk="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2126C">
                <a:alpha val="80000"/>
              </a:srgbClr>
            </a:solidFill>
            <a:ln>
              <a:noFill/>
            </a:ln>
          </p:spPr>
        </p:sp>
        <p:sp>
          <p:nvSpPr>
            <p:cNvPr id="19" name="Google Shape;19;p12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rgbClr val="B2126C">
                <a:alpha val="65098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0" name="Google Shape;20;p12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rgbClr val="EA3C9E">
                <a:alpha val="69019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1" name="Google Shape;21;p12"/>
          <p:cNvSpPr txBox="1"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3600"/>
              <a:buFont typeface="Trebuchet MS"/>
              <a:buNone/>
              <a:defRPr sz="36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2" name="Google Shape;22;p12"/>
          <p:cNvSpPr txBox="1"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004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440"/>
              <a:buFont typeface="Noto Sans Symbols"/>
              <a:buChar char="►"/>
              <a:defRPr sz="18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914400" marR="0" lvl="1" indent="-30988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280"/>
              <a:buFont typeface="Noto Sans Symbols"/>
              <a:buChar char="►"/>
              <a:defRPr sz="16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1371600" marR="0" lvl="2" indent="-29971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1120"/>
              <a:buFont typeface="Noto Sans Symbols"/>
              <a:buChar char="►"/>
              <a:defRPr sz="14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1828800" marR="0" lvl="3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2286000" marR="0" lvl="4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2743200" marR="0" lvl="5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3200400" marR="0" lvl="6" indent="-28956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3657600" marR="0" lvl="7" indent="-2895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4114800" marR="0" lvl="8" indent="-289559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EA3C9E"/>
              </a:buClr>
              <a:buSzPts val="960"/>
              <a:buFont typeface="Noto Sans Symbols"/>
              <a:buChar char="►"/>
              <a:defRPr sz="1200" b="0" i="0" u="none" strike="noStrike" cap="none">
                <a:solidFill>
                  <a:srgbClr val="3F3F3F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dt" idx="10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ftr" idx="11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rgbClr val="888888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sldNum" idx="12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1"/>
          <p:cNvSpPr txBox="1"/>
          <p:nvPr/>
        </p:nvSpPr>
        <p:spPr>
          <a:xfrm>
            <a:off x="239450" y="2238250"/>
            <a:ext cx="10928700" cy="453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4800" dirty="0">
                <a:solidFill>
                  <a:schemeClr val="dk1"/>
                </a:solidFill>
              </a:rPr>
              <a:t>Life Bloom Rescue Centre’s Experience in Responding to SGBV and Women’s Economic Empowerment.</a:t>
            </a:r>
            <a:endParaRPr sz="4800" b="1" i="0" u="none" strike="noStrike" cap="none" dirty="0">
              <a:solidFill>
                <a:srgbClr val="EA3C9E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rebuchet MS"/>
              <a:buNone/>
            </a:pPr>
            <a:r>
              <a:rPr lang="en-US" sz="4800" b="1" i="0" u="none" strike="noStrike" cap="none" dirty="0">
                <a:solidFill>
                  <a:srgbClr val="EA3C9E"/>
                </a:solidFill>
                <a:latin typeface="Trebuchet MS"/>
                <a:ea typeface="Trebuchet MS"/>
                <a:cs typeface="Trebuchet MS"/>
                <a:sym typeface="Trebuchet MS"/>
              </a:rPr>
              <a:t>July 9th 2021</a:t>
            </a:r>
            <a:endParaRPr sz="4800" b="1" i="0" u="none" strike="noStrike" cap="none" dirty="0">
              <a:solidFill>
                <a:srgbClr val="EA3C9E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pic>
        <p:nvPicPr>
          <p:cNvPr id="148" name="Google Shape;148;p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45125" y="-143250"/>
            <a:ext cx="3267825" cy="2593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"/>
          <p:cNvSpPr txBox="1">
            <a:spLocks noGrp="1"/>
          </p:cNvSpPr>
          <p:nvPr>
            <p:ph type="title"/>
          </p:nvPr>
        </p:nvSpPr>
        <p:spPr>
          <a:xfrm>
            <a:off x="563497" y="0"/>
            <a:ext cx="8596800" cy="1035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5400"/>
              <a:buFont typeface="Trebuchet MS"/>
              <a:buNone/>
            </a:pPr>
            <a:r>
              <a:rPr lang="en-US" b="1" dirty="0"/>
              <a:t>BACKGROUND….</a:t>
            </a:r>
            <a:endParaRPr b="1" dirty="0"/>
          </a:p>
        </p:txBody>
      </p:sp>
      <p:sp>
        <p:nvSpPr>
          <p:cNvPr id="154" name="Google Shape;154;p2"/>
          <p:cNvSpPr txBox="1"/>
          <p:nvPr/>
        </p:nvSpPr>
        <p:spPr>
          <a:xfrm>
            <a:off x="722925" y="2739625"/>
            <a:ext cx="10928700" cy="4118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endParaRPr sz="36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rebuchet MS"/>
              <a:buNone/>
            </a:pPr>
            <a:endParaRPr sz="3600" b="1" i="1" u="none" strike="noStrike" cap="none">
              <a:solidFill>
                <a:srgbClr val="00FF00"/>
              </a:solidFill>
              <a:highlight>
                <a:schemeClr val="lt1"/>
              </a:highlight>
              <a:latin typeface="Trebuchet MS"/>
              <a:ea typeface="Trebuchet MS"/>
              <a:cs typeface="Trebuchet MS"/>
              <a:sym typeface="Trebuchet MS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Trebuchet MS"/>
              <a:buNone/>
            </a:pPr>
            <a:endParaRPr sz="5400" b="1" i="0" u="none" strike="noStrike" cap="none">
              <a:solidFill>
                <a:schemeClr val="dk1"/>
              </a:solidFill>
              <a:latin typeface="Trebuchet MS"/>
              <a:ea typeface="Trebuchet MS"/>
              <a:cs typeface="Trebuchet MS"/>
              <a:sym typeface="Trebuchet MS"/>
            </a:endParaRPr>
          </a:p>
        </p:txBody>
      </p:sp>
      <p:sp>
        <p:nvSpPr>
          <p:cNvPr id="155" name="Google Shape;155;p2"/>
          <p:cNvSpPr txBox="1">
            <a:spLocks noGrp="1"/>
          </p:cNvSpPr>
          <p:nvPr>
            <p:ph type="body" idx="1"/>
          </p:nvPr>
        </p:nvSpPr>
        <p:spPr>
          <a:xfrm>
            <a:off x="232775" y="1035300"/>
            <a:ext cx="10296000" cy="5572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7142"/>
              <a:buNone/>
            </a:pPr>
            <a:r>
              <a:rPr lang="en-US" sz="3600" b="1" dirty="0">
                <a:solidFill>
                  <a:schemeClr val="dk1"/>
                </a:solidFill>
              </a:rPr>
              <a:t>Life Bloom Services International (LBSI) was legally registered in 2004 (Sept 23rd) with the NGO Coordination Board.</a:t>
            </a:r>
            <a:endParaRPr sz="36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6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7142"/>
              <a:buNone/>
            </a:pPr>
            <a:r>
              <a:rPr lang="en-US" sz="3600" b="1" dirty="0">
                <a:solidFill>
                  <a:schemeClr val="dk1"/>
                </a:solidFill>
              </a:rPr>
              <a:t>The program is a direct response to escalating matters Sexual and Gender Based Violence trends mainly in low income urban areas. (Curative and Preventive)</a:t>
            </a:r>
          </a:p>
          <a:p>
            <a:pPr marL="0" indent="0">
              <a:spcBef>
                <a:spcPts val="0"/>
              </a:spcBef>
              <a:buSzPct val="57142"/>
              <a:buNone/>
            </a:pPr>
            <a:endParaRPr lang="en-US" sz="3600" b="1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SzPct val="57142"/>
              <a:buNone/>
            </a:pPr>
            <a:r>
              <a:rPr lang="en-US" sz="3600" b="1" dirty="0">
                <a:solidFill>
                  <a:schemeClr val="dk1"/>
                </a:solidFill>
              </a:rPr>
              <a:t>Focus on marginalized or excluded women and girls in low income urban areas.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7142"/>
              <a:buNone/>
            </a:pPr>
            <a:endParaRPr sz="36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6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en-US" sz="3600" b="1" dirty="0">
                <a:solidFill>
                  <a:schemeClr val="dk1"/>
                </a:solidFill>
              </a:rPr>
              <a:t>Direct operations both in Nairobi County (Eastleigh, </a:t>
            </a:r>
            <a:r>
              <a:rPr lang="en-US" sz="3600" b="1" dirty="0" err="1">
                <a:solidFill>
                  <a:schemeClr val="dk1"/>
                </a:solidFill>
              </a:rPr>
              <a:t>Mlango</a:t>
            </a:r>
            <a:r>
              <a:rPr lang="en-US" sz="3600" b="1" dirty="0">
                <a:solidFill>
                  <a:schemeClr val="dk1"/>
                </a:solidFill>
              </a:rPr>
              <a:t> </a:t>
            </a:r>
            <a:r>
              <a:rPr lang="en-US" sz="3600" b="1" dirty="0" err="1">
                <a:solidFill>
                  <a:schemeClr val="dk1"/>
                </a:solidFill>
              </a:rPr>
              <a:t>Kubwa</a:t>
            </a:r>
            <a:r>
              <a:rPr lang="en-US" sz="3600" b="1" dirty="0">
                <a:solidFill>
                  <a:schemeClr val="dk1"/>
                </a:solidFill>
              </a:rPr>
              <a:t> areas) and Nakuru County (Naivasha and  </a:t>
            </a:r>
            <a:r>
              <a:rPr lang="en-US" sz="3600" b="1" dirty="0" err="1">
                <a:solidFill>
                  <a:schemeClr val="dk1"/>
                </a:solidFill>
              </a:rPr>
              <a:t>Gilgil</a:t>
            </a:r>
            <a:r>
              <a:rPr lang="en-US" sz="3600" b="1" dirty="0">
                <a:solidFill>
                  <a:schemeClr val="dk1"/>
                </a:solidFill>
              </a:rPr>
              <a:t> Sub-counties) and larger Nakuru County</a:t>
            </a:r>
            <a:endParaRPr sz="36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7142"/>
              <a:buNone/>
            </a:pPr>
            <a:endParaRPr sz="36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7142"/>
              <a:buNone/>
            </a:pPr>
            <a:endParaRPr sz="36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57142"/>
              <a:buNone/>
            </a:pPr>
            <a:r>
              <a:rPr lang="en-US" sz="3600" b="1" dirty="0">
                <a:solidFill>
                  <a:schemeClr val="dk1"/>
                </a:solidFill>
              </a:rPr>
              <a:t>Our Slogan: </a:t>
            </a:r>
            <a:r>
              <a:rPr lang="en-US" sz="3600" b="1" i="1" dirty="0">
                <a:solidFill>
                  <a:srgbClr val="00FF00"/>
                </a:solidFill>
                <a:highlight>
                  <a:schemeClr val="lt1"/>
                </a:highlight>
              </a:rPr>
              <a:t>Giving Women and Girls a Second Chance</a:t>
            </a:r>
            <a:endParaRPr sz="3600" b="1" i="1" dirty="0">
              <a:solidFill>
                <a:srgbClr val="00FF00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endParaRPr sz="3600" b="1"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114285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e3bdc4e61c_1_0"/>
          <p:cNvSpPr txBox="1">
            <a:spLocks noGrp="1"/>
          </p:cNvSpPr>
          <p:nvPr>
            <p:ph type="ctrTitle"/>
          </p:nvPr>
        </p:nvSpPr>
        <p:spPr>
          <a:xfrm>
            <a:off x="698325" y="0"/>
            <a:ext cx="9096000" cy="97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400"/>
              <a:buNone/>
            </a:pPr>
            <a:r>
              <a:rPr lang="en-US"/>
              <a:t>Focus on forms of S&amp;GBV.</a:t>
            </a:r>
            <a:endParaRPr/>
          </a:p>
        </p:txBody>
      </p:sp>
      <p:sp>
        <p:nvSpPr>
          <p:cNvPr id="162" name="Google Shape;162;ge3bdc4e61c_1_0"/>
          <p:cNvSpPr txBox="1">
            <a:spLocks noGrp="1"/>
          </p:cNvSpPr>
          <p:nvPr>
            <p:ph type="subTitle" idx="1"/>
          </p:nvPr>
        </p:nvSpPr>
        <p:spPr>
          <a:xfrm>
            <a:off x="823975" y="1074350"/>
            <a:ext cx="9096000" cy="560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 sz="3000" dirty="0">
                <a:solidFill>
                  <a:schemeClr val="dk1"/>
                </a:solidFill>
                <a:highlight>
                  <a:schemeClr val="lt1"/>
                </a:highlight>
              </a:rPr>
              <a:t>Guided by the (UN) Palermo Protocol of 2000, LBSI focuses is on women and girls who are victims/survivors of domestic and international human trafficking and sexual exploitations. </a:t>
            </a: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lang="en-US" sz="3000"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 sz="3000" dirty="0">
                <a:solidFill>
                  <a:schemeClr val="dk1"/>
                </a:solidFill>
                <a:highlight>
                  <a:schemeClr val="lt1"/>
                </a:highlight>
              </a:rPr>
              <a:t>These are the “prostituted” women and girls, sometimes referred to as women in the sex work industry. </a:t>
            </a: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r>
              <a:rPr lang="en-US" sz="3000" dirty="0">
                <a:solidFill>
                  <a:schemeClr val="dk1"/>
                </a:solidFill>
                <a:highlight>
                  <a:schemeClr val="lt1"/>
                </a:highlight>
              </a:rPr>
              <a:t>Teen Moms are key beneficiaries too. </a:t>
            </a:r>
            <a:endParaRPr sz="3000" dirty="0">
              <a:solidFill>
                <a:schemeClr val="dk1"/>
              </a:solidFill>
              <a:highlight>
                <a:schemeClr val="lt1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sz="3000"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e3d64a6e7f_0_3"/>
          <p:cNvSpPr txBox="1">
            <a:spLocks noGrp="1"/>
          </p:cNvSpPr>
          <p:nvPr>
            <p:ph type="title"/>
          </p:nvPr>
        </p:nvSpPr>
        <p:spPr>
          <a:xfrm>
            <a:off x="677334" y="179850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</a:pPr>
            <a:r>
              <a:rPr lang="en-US" dirty="0"/>
              <a:t>Identified needs of the women UPON ENTRY: when they knock on our doors! </a:t>
            </a:r>
            <a:endParaRPr dirty="0"/>
          </a:p>
        </p:txBody>
      </p:sp>
      <p:sp>
        <p:nvSpPr>
          <p:cNvPr id="169" name="Google Shape;169;ge3d64a6e7f_0_3"/>
          <p:cNvSpPr txBox="1">
            <a:spLocks noGrp="1"/>
          </p:cNvSpPr>
          <p:nvPr>
            <p:ph type="body" idx="1"/>
          </p:nvPr>
        </p:nvSpPr>
        <p:spPr>
          <a:xfrm>
            <a:off x="677325" y="1360850"/>
            <a:ext cx="9368100" cy="513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4191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/>
              <a:t>Low Literacy levels</a:t>
            </a:r>
            <a:endParaRPr sz="3000"/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/>
              <a:t>Low self esteem/levels of self confidence</a:t>
            </a:r>
            <a:endParaRPr sz="3000"/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/>
              <a:t>Inability to provide basic needs</a:t>
            </a:r>
            <a:endParaRPr/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/>
              <a:t>Inadequate of job skills</a:t>
            </a:r>
            <a:endParaRPr/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/>
              <a:t>Inadequate of resources to educate the children</a:t>
            </a:r>
            <a:endParaRPr/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/>
              <a:t>Self denial and rejection from society/family</a:t>
            </a:r>
            <a:endParaRPr/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/>
              <a:t>Guidance on alternative way to earn a living</a:t>
            </a:r>
            <a:endParaRPr/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/>
              <a:t>Looking for unconditional acceptance</a:t>
            </a:r>
            <a:endParaRPr/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AutoNum type="arabicPeriod"/>
            </a:pPr>
            <a:r>
              <a:rPr lang="en-US" sz="3000"/>
              <a:t>Seeking for justice: </a:t>
            </a:r>
            <a:endParaRPr/>
          </a:p>
          <a:p>
            <a:pPr marL="457200" lvl="0" indent="-4191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Font typeface="Noto Sans Symbols"/>
              <a:buAutoNum type="arabicPeriod"/>
            </a:pPr>
            <a:r>
              <a:rPr lang="en-US" sz="3000"/>
              <a:t>Safe space  </a:t>
            </a:r>
            <a:endParaRPr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3000"/>
          </a:p>
          <a:p>
            <a: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</a:pPr>
            <a:endParaRPr sz="30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Google Shape;183;ge3bdc4e61c_0_20"/>
          <p:cNvSpPr txBox="1">
            <a:spLocks noGrp="1"/>
          </p:cNvSpPr>
          <p:nvPr>
            <p:ph type="subTitle" idx="1"/>
          </p:nvPr>
        </p:nvSpPr>
        <p:spPr>
          <a:xfrm>
            <a:off x="320675" y="161150"/>
            <a:ext cx="11354100" cy="649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57"/>
              <a:buNone/>
            </a:pPr>
            <a:endParaRPr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7"/>
              <a:buNone/>
            </a:pPr>
            <a:r>
              <a:rPr lang="en-US" sz="4000">
                <a:solidFill>
                  <a:schemeClr val="dk1"/>
                </a:solidFill>
              </a:rPr>
              <a:t>ECONOMIC EMPOWERMENT</a:t>
            </a:r>
            <a:endParaRPr sz="400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557"/>
              <a:buNone/>
            </a:pPr>
            <a:r>
              <a:rPr lang="en-US" sz="4000">
                <a:solidFill>
                  <a:schemeClr val="dk1"/>
                </a:solidFill>
              </a:rPr>
              <a:t>We  developed a Inhouse 6 Steps Curriculum:</a:t>
            </a:r>
            <a:endParaRPr sz="4000">
              <a:solidFill>
                <a:schemeClr val="dk1"/>
              </a:solidFill>
            </a:endParaRPr>
          </a:p>
          <a:p>
            <a:pPr marL="457200" lvl="0" indent="-4777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AutoNum type="arabicPeriod"/>
            </a:pPr>
            <a:r>
              <a:rPr lang="en-US" sz="4000">
                <a:solidFill>
                  <a:schemeClr val="dk1"/>
                </a:solidFill>
              </a:rPr>
              <a:t>Vocational Skills (Hairdressing, Catering, Computer etc)</a:t>
            </a:r>
            <a:endParaRPr sz="4000">
              <a:solidFill>
                <a:schemeClr val="dk1"/>
              </a:solidFill>
            </a:endParaRPr>
          </a:p>
          <a:p>
            <a:pPr marL="457200" lvl="0" indent="-4777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AutoNum type="arabicPeriod"/>
            </a:pPr>
            <a:r>
              <a:rPr lang="en-US" sz="4000">
                <a:solidFill>
                  <a:schemeClr val="dk1"/>
                </a:solidFill>
              </a:rPr>
              <a:t>Financial Literacy Skills</a:t>
            </a:r>
            <a:endParaRPr sz="4000">
              <a:solidFill>
                <a:schemeClr val="dk1"/>
              </a:solidFill>
            </a:endParaRPr>
          </a:p>
          <a:p>
            <a:pPr marL="457200" lvl="0" indent="-4777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AutoNum type="arabicPeriod"/>
            </a:pPr>
            <a:r>
              <a:rPr lang="en-US" sz="4000">
                <a:solidFill>
                  <a:schemeClr val="dk1"/>
                </a:solidFill>
              </a:rPr>
              <a:t>Business and Marketing Skills</a:t>
            </a:r>
            <a:endParaRPr sz="4000">
              <a:solidFill>
                <a:schemeClr val="dk1"/>
              </a:solidFill>
            </a:endParaRPr>
          </a:p>
          <a:p>
            <a:pPr marL="457200" lvl="0" indent="-4777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AutoNum type="arabicPeriod"/>
            </a:pPr>
            <a:r>
              <a:rPr lang="en-US" sz="4000">
                <a:solidFill>
                  <a:schemeClr val="dk1"/>
                </a:solidFill>
              </a:rPr>
              <a:t>Life Skills and Counselling</a:t>
            </a:r>
            <a:endParaRPr/>
          </a:p>
          <a:p>
            <a:pPr marL="457200" lvl="0" indent="-4777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AutoNum type="arabicPeriod"/>
            </a:pPr>
            <a:r>
              <a:rPr lang="en-US" sz="4000">
                <a:solidFill>
                  <a:schemeClr val="dk1"/>
                </a:solidFill>
              </a:rPr>
              <a:t>Parenting Skills </a:t>
            </a:r>
            <a:endParaRPr/>
          </a:p>
          <a:p>
            <a:pPr marL="457200" lvl="0" indent="-477794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Font typeface="Noto Sans Symbols"/>
              <a:buAutoNum type="arabicPeriod"/>
            </a:pPr>
            <a:r>
              <a:rPr lang="en-US" sz="4000">
                <a:solidFill>
                  <a:schemeClr val="dk1"/>
                </a:solidFill>
              </a:rPr>
              <a:t>Transformative Leadership </a:t>
            </a:r>
            <a:endParaRPr/>
          </a:p>
          <a:p>
            <a:pPr marL="457200" lvl="0" indent="-203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324"/>
              <a:buNone/>
            </a:pPr>
            <a:endParaRPr sz="400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e3d9ed2c40_1_0"/>
          <p:cNvSpPr txBox="1">
            <a:spLocks noGrp="1"/>
          </p:cNvSpPr>
          <p:nvPr>
            <p:ph type="title"/>
          </p:nvPr>
        </p:nvSpPr>
        <p:spPr>
          <a:xfrm>
            <a:off x="677334" y="251475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</a:pPr>
            <a:r>
              <a:rPr lang="en-US" sz="4000" dirty="0">
                <a:solidFill>
                  <a:schemeClr val="dk1"/>
                </a:solidFill>
              </a:rPr>
              <a:t>COURSES OFFERED 1.Hairdressing.</a:t>
            </a:r>
            <a:endParaRPr sz="4000" dirty="0">
              <a:solidFill>
                <a:schemeClr val="dk1"/>
              </a:solidFill>
            </a:endParaRPr>
          </a:p>
        </p:txBody>
      </p:sp>
      <p:sp>
        <p:nvSpPr>
          <p:cNvPr id="196" name="Google Shape;196;ge3d9ed2c40_1_0"/>
          <p:cNvSpPr txBox="1">
            <a:spLocks noGrp="1"/>
          </p:cNvSpPr>
          <p:nvPr>
            <p:ph type="body" idx="1"/>
          </p:nvPr>
        </p:nvSpPr>
        <p:spPr>
          <a:xfrm>
            <a:off x="677325" y="1665250"/>
            <a:ext cx="9045600" cy="43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8FC9841E-57D4-46FD-8648-085B3E8A6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9628" y="1572375"/>
            <a:ext cx="5943600" cy="594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3"/>
          <p:cNvSpPr txBox="1">
            <a:spLocks noGrp="1"/>
          </p:cNvSpPr>
          <p:nvPr>
            <p:ph type="title"/>
          </p:nvPr>
        </p:nvSpPr>
        <p:spPr>
          <a:xfrm>
            <a:off x="677334" y="251475"/>
            <a:ext cx="859680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</a:pPr>
            <a:r>
              <a:rPr lang="en-US" sz="4400" dirty="0">
                <a:solidFill>
                  <a:schemeClr val="dk1"/>
                </a:solidFill>
              </a:rPr>
              <a:t>Catering.</a:t>
            </a:r>
            <a:endParaRPr sz="4400" dirty="0">
              <a:solidFill>
                <a:schemeClr val="dk1"/>
              </a:solidFill>
            </a:endParaRPr>
          </a:p>
        </p:txBody>
      </p:sp>
      <p:sp>
        <p:nvSpPr>
          <p:cNvPr id="189" name="Google Shape;189;p3"/>
          <p:cNvSpPr txBox="1">
            <a:spLocks noGrp="1"/>
          </p:cNvSpPr>
          <p:nvPr>
            <p:ph type="body" idx="1"/>
          </p:nvPr>
        </p:nvSpPr>
        <p:spPr>
          <a:xfrm>
            <a:off x="-518419" y="3866871"/>
            <a:ext cx="7622604" cy="21744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xmlns="" id="{B79A2EA4-EDC2-4CAF-9B4A-1C2F3CF24B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140" y="22846"/>
            <a:ext cx="5010255" cy="6680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5A97142-D5FD-48E5-99F3-33158811A7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Life Skills training at the Center</a:t>
            </a:r>
          </a:p>
        </p:txBody>
      </p:sp>
      <p:pic>
        <p:nvPicPr>
          <p:cNvPr id="5124" name="Picture 4">
            <a:extLst>
              <a:ext uri="{FF2B5EF4-FFF2-40B4-BE49-F238E27FC236}">
                <a16:creationId xmlns:a16="http://schemas.microsoft.com/office/drawing/2014/main" xmlns="" id="{ED45A419-5C8C-4EBB-92E8-9EE10A04C4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0142" y="1420216"/>
            <a:ext cx="8227297" cy="5437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8015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e3d9ed2c40_2_3"/>
          <p:cNvSpPr txBox="1">
            <a:spLocks noGrp="1"/>
          </p:cNvSpPr>
          <p:nvPr>
            <p:ph type="title"/>
          </p:nvPr>
        </p:nvSpPr>
        <p:spPr>
          <a:xfrm>
            <a:off x="217715" y="251475"/>
            <a:ext cx="9505210" cy="1320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A3C9E"/>
              </a:buClr>
              <a:buSzPts val="4400"/>
              <a:buFont typeface="Trebuchet MS"/>
              <a:buNone/>
            </a:pPr>
            <a:r>
              <a:rPr lang="en-US" dirty="0">
                <a:solidFill>
                  <a:schemeClr val="dk1"/>
                </a:solidFill>
              </a:rPr>
              <a:t>2019 graduation for 33 trainees (Naivasha)</a:t>
            </a:r>
            <a:endParaRPr dirty="0">
              <a:solidFill>
                <a:schemeClr val="dk1"/>
              </a:solidFill>
            </a:endParaRPr>
          </a:p>
        </p:txBody>
      </p:sp>
      <p:sp>
        <p:nvSpPr>
          <p:cNvPr id="203" name="Google Shape;203;ge3d9ed2c40_2_3"/>
          <p:cNvSpPr txBox="1">
            <a:spLocks noGrp="1"/>
          </p:cNvSpPr>
          <p:nvPr>
            <p:ph type="body" idx="1"/>
          </p:nvPr>
        </p:nvSpPr>
        <p:spPr>
          <a:xfrm>
            <a:off x="677325" y="1665250"/>
            <a:ext cx="9045600" cy="437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dirty="0"/>
          </a:p>
        </p:txBody>
      </p:sp>
      <p:pic>
        <p:nvPicPr>
          <p:cNvPr id="204" name="Google Shape;204;ge3d9ed2c40_2_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5626" y="1315024"/>
            <a:ext cx="7261425" cy="55429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0B46021-9FF0-435C-890E-FAC5AAAFFA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4" y="340212"/>
            <a:ext cx="8596668" cy="1320800"/>
          </a:xfrm>
        </p:spPr>
        <p:txBody>
          <a:bodyPr/>
          <a:lstStyle/>
          <a:p>
            <a:r>
              <a:rPr lang="en-US" dirty="0">
                <a:solidFill>
                  <a:schemeClr val="tx1"/>
                </a:solidFill>
              </a:rPr>
              <a:t>G-QUEENS Self Help Group </a:t>
            </a:r>
          </a:p>
        </p:txBody>
      </p:sp>
      <p:pic>
        <p:nvPicPr>
          <p:cNvPr id="4100" name="Picture 4">
            <a:extLst>
              <a:ext uri="{FF2B5EF4-FFF2-40B4-BE49-F238E27FC236}">
                <a16:creationId xmlns:a16="http://schemas.microsoft.com/office/drawing/2014/main" xmlns="" id="{C78259B2-59E4-4A5F-A7D7-028D9EC283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4055" y="1538798"/>
            <a:ext cx="7092269" cy="5319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38897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"/>
          <p:cNvSpPr txBox="1">
            <a:spLocks noGrp="1"/>
          </p:cNvSpPr>
          <p:nvPr>
            <p:ph type="title"/>
          </p:nvPr>
        </p:nvSpPr>
        <p:spPr>
          <a:xfrm>
            <a:off x="747675" y="322300"/>
            <a:ext cx="11205900" cy="63598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Trebuchet MS"/>
              <a:buNone/>
            </a:pPr>
            <a:r>
              <a:rPr lang="en-US" dirty="0">
                <a:solidFill>
                  <a:schemeClr val="dk1"/>
                </a:solidFill>
              </a:rPr>
              <a:t>INCLUSIVITY AND SUSTAINABILITY for WEE.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/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1. MENTORSHIP – 25 mentors currently 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a) Peer Mentors (13)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b) Mother Mentors/Father Mentors (12)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c) Other Community Mentors/Professional Volunteers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d) Women Groups  (13)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2. Advocacy for Policy 	Inclusion (Gender and Children within Nakuru County)</a:t>
            </a:r>
            <a:br>
              <a:rPr lang="en-US" dirty="0">
                <a:solidFill>
                  <a:schemeClr val="dk1"/>
                </a:solidFill>
              </a:rPr>
            </a:br>
            <a:r>
              <a:rPr lang="en-US" dirty="0">
                <a:solidFill>
                  <a:schemeClr val="dk1"/>
                </a:solidFill>
              </a:rPr>
              <a:t>3. Stakeholders engagement (Govt dept., CSO’s, Faith Based, Corporates and business entities)</a:t>
            </a:r>
            <a:r>
              <a:rPr lang="en-US" sz="4600" dirty="0">
                <a:solidFill>
                  <a:schemeClr val="dk1"/>
                </a:solidFill>
              </a:rPr>
              <a:t>  </a:t>
            </a:r>
            <a:endParaRPr sz="4600" dirty="0"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e3bdc4e61c_2_8"/>
          <p:cNvSpPr txBox="1">
            <a:spLocks noGrp="1"/>
          </p:cNvSpPr>
          <p:nvPr>
            <p:ph type="title"/>
          </p:nvPr>
        </p:nvSpPr>
        <p:spPr>
          <a:xfrm>
            <a:off x="393925" y="145375"/>
            <a:ext cx="8878500" cy="803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4800"/>
              <a:buFont typeface="Trebuchet MS"/>
              <a:buNone/>
            </a:pPr>
            <a:r>
              <a:rPr lang="en-US" sz="3200" dirty="0">
                <a:solidFill>
                  <a:schemeClr val="dk1"/>
                </a:solidFill>
              </a:rPr>
              <a:t>Constraints to Women Economic E</a:t>
            </a:r>
            <a:r>
              <a:rPr lang="en-US" sz="3000" dirty="0">
                <a:solidFill>
                  <a:schemeClr val="dk1"/>
                </a:solidFill>
              </a:rPr>
              <a:t>mpowerment</a:t>
            </a:r>
            <a:r>
              <a:rPr lang="en-US" sz="4800" dirty="0">
                <a:solidFill>
                  <a:schemeClr val="dk1"/>
                </a:solidFill>
              </a:rPr>
              <a:t>  </a:t>
            </a:r>
            <a:br>
              <a:rPr lang="en-US" sz="4800" dirty="0">
                <a:solidFill>
                  <a:schemeClr val="dk1"/>
                </a:solidFill>
              </a:rPr>
            </a:br>
            <a:endParaRPr sz="4800" dirty="0">
              <a:solidFill>
                <a:schemeClr val="dk1"/>
              </a:solidFill>
            </a:endParaRPr>
          </a:p>
        </p:txBody>
      </p:sp>
      <p:sp>
        <p:nvSpPr>
          <p:cNvPr id="215" name="Google Shape;215;ge3bdc4e61c_2_8"/>
          <p:cNvSpPr txBox="1">
            <a:spLocks noGrp="1"/>
          </p:cNvSpPr>
          <p:nvPr>
            <p:ph type="body" idx="1"/>
          </p:nvPr>
        </p:nvSpPr>
        <p:spPr>
          <a:xfrm>
            <a:off x="675745" y="1157013"/>
            <a:ext cx="4185623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b="1"/>
              <a:t>BENEFICIARIES</a:t>
            </a:r>
            <a:endParaRPr b="1"/>
          </a:p>
        </p:txBody>
      </p:sp>
      <p:sp>
        <p:nvSpPr>
          <p:cNvPr id="216" name="Google Shape;216;ge3bdc4e61c_2_8"/>
          <p:cNvSpPr txBox="1">
            <a:spLocks noGrp="1"/>
          </p:cNvSpPr>
          <p:nvPr>
            <p:ph type="body" idx="2"/>
          </p:nvPr>
        </p:nvSpPr>
        <p:spPr>
          <a:xfrm>
            <a:off x="268600" y="1776950"/>
            <a:ext cx="4592700" cy="518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62500" lnSpcReduction="20000"/>
          </a:bodyPr>
          <a:lstStyle/>
          <a:p>
            <a:pPr marL="538039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89293"/>
              <a:buFont typeface="Wingdings" panose="05000000000000000000" pitchFamily="2" charset="2"/>
              <a:buChar char="§"/>
            </a:pPr>
            <a:r>
              <a:rPr lang="en-US" sz="3362" dirty="0"/>
              <a:t>Relapse are common</a:t>
            </a:r>
            <a:endParaRPr sz="3362" dirty="0"/>
          </a:p>
          <a:p>
            <a:pPr marL="538039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89293"/>
              <a:buFont typeface="Wingdings" panose="05000000000000000000" pitchFamily="2" charset="2"/>
              <a:buChar char="§"/>
            </a:pPr>
            <a:r>
              <a:rPr lang="en-US" sz="3362" dirty="0"/>
              <a:t>Low personal Commitment: </a:t>
            </a:r>
            <a:endParaRPr sz="3362" dirty="0"/>
          </a:p>
          <a:p>
            <a:pPr marL="538039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89293"/>
              <a:buFont typeface="Wingdings" panose="05000000000000000000" pitchFamily="2" charset="2"/>
              <a:buChar char="§"/>
            </a:pPr>
            <a:r>
              <a:rPr lang="en-US" sz="3362" dirty="0"/>
              <a:t>Tied by many roles (gender)</a:t>
            </a:r>
            <a:endParaRPr sz="3362" dirty="0"/>
          </a:p>
          <a:p>
            <a:pPr marL="538039" lvl="0" indent="-4572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89293"/>
              <a:buFont typeface="Wingdings" panose="05000000000000000000" pitchFamily="2" charset="2"/>
              <a:buChar char="§"/>
            </a:pPr>
            <a:r>
              <a:rPr lang="en-US" sz="3362" dirty="0"/>
              <a:t>Limitation from Cultural Barriers (to access and benefit from economic space available).</a:t>
            </a:r>
            <a:endParaRPr sz="3362" dirty="0"/>
          </a:p>
          <a:p>
            <a:pPr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42825"/>
              <a:buFont typeface="Wingdings" panose="05000000000000000000" pitchFamily="2" charset="2"/>
              <a:buChar char="§"/>
            </a:pPr>
            <a:r>
              <a:rPr lang="en-US" sz="3362" dirty="0"/>
              <a:t>Low literacy levels. </a:t>
            </a:r>
            <a:endParaRPr sz="3362" dirty="0"/>
          </a:p>
          <a:p>
            <a:pPr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42825"/>
              <a:buFont typeface="Wingdings" panose="05000000000000000000" pitchFamily="2" charset="2"/>
              <a:buChar char="§"/>
            </a:pPr>
            <a:r>
              <a:rPr lang="en-US" sz="3362" dirty="0"/>
              <a:t>Sometimes limited resources to start up: (opportunity are available)</a:t>
            </a:r>
            <a:endParaRPr sz="3362" dirty="0"/>
          </a:p>
          <a:p>
            <a:pPr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42825"/>
              <a:buFont typeface="Wingdings" panose="05000000000000000000" pitchFamily="2" charset="2"/>
              <a:buChar char="§"/>
            </a:pPr>
            <a:r>
              <a:rPr lang="en-US" sz="3362" dirty="0"/>
              <a:t>Dependency syndrome (belief they have a right to be helped)</a:t>
            </a:r>
            <a:endParaRPr sz="3362" dirty="0"/>
          </a:p>
          <a:p>
            <a:pPr lvl="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ct val="79999"/>
              <a:buFont typeface="Wingdings" panose="05000000000000000000" pitchFamily="2" charset="2"/>
              <a:buChar char="§"/>
            </a:pPr>
            <a:r>
              <a:rPr lang="en-US" dirty="0"/>
              <a:t> </a:t>
            </a:r>
            <a:endParaRPr dirty="0"/>
          </a:p>
        </p:txBody>
      </p:sp>
      <p:sp>
        <p:nvSpPr>
          <p:cNvPr id="217" name="Google Shape;217;ge3bdc4e61c_2_8"/>
          <p:cNvSpPr txBox="1">
            <a:spLocks noGrp="1"/>
          </p:cNvSpPr>
          <p:nvPr>
            <p:ph type="body" idx="3"/>
          </p:nvPr>
        </p:nvSpPr>
        <p:spPr>
          <a:xfrm>
            <a:off x="5049107" y="1200680"/>
            <a:ext cx="4185618" cy="5762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920"/>
              <a:buNone/>
            </a:pPr>
            <a:r>
              <a:rPr lang="en-US" b="1" dirty="0"/>
              <a:t>ORGANIZATIONAL LEVEL</a:t>
            </a:r>
            <a:endParaRPr b="1" dirty="0"/>
          </a:p>
        </p:txBody>
      </p:sp>
      <p:sp>
        <p:nvSpPr>
          <p:cNvPr id="218" name="Google Shape;218;ge3bdc4e61c_2_8"/>
          <p:cNvSpPr txBox="1">
            <a:spLocks noGrp="1"/>
          </p:cNvSpPr>
          <p:nvPr>
            <p:ph type="body" idx="4"/>
          </p:nvPr>
        </p:nvSpPr>
        <p:spPr>
          <a:xfrm>
            <a:off x="5088374" y="1733275"/>
            <a:ext cx="4724100" cy="48222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0" indent="-37719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40"/>
              <a:buChar char="►"/>
            </a:pPr>
            <a:r>
              <a:rPr lang="en-US" sz="2700" dirty="0"/>
              <a:t>Limited residential centers for rescued women</a:t>
            </a:r>
            <a:endParaRPr sz="2700" dirty="0"/>
          </a:p>
          <a:p>
            <a:pPr marL="457200" lvl="0" indent="-37719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40"/>
              <a:buChar char="►"/>
            </a:pPr>
            <a:r>
              <a:rPr lang="en-US" sz="2700" dirty="0"/>
              <a:t>Tested and proven curriculum for this target population.</a:t>
            </a:r>
            <a:endParaRPr sz="2700" dirty="0"/>
          </a:p>
          <a:p>
            <a:pPr marL="457200" lvl="0" indent="-37719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40"/>
              <a:buChar char="►"/>
            </a:pPr>
            <a:r>
              <a:rPr lang="en-US" sz="2700" dirty="0"/>
              <a:t>With Covid 19 pandemic cases have increased </a:t>
            </a:r>
            <a:endParaRPr sz="2700" dirty="0"/>
          </a:p>
          <a:p>
            <a:pPr marL="457200" lvl="0" indent="-37719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40"/>
              <a:buChar char="►"/>
            </a:pPr>
            <a:r>
              <a:rPr lang="en-US" sz="2700" dirty="0"/>
              <a:t>Inadequate resources</a:t>
            </a:r>
          </a:p>
          <a:p>
            <a:pPr marL="457200" lvl="0" indent="-37719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2340"/>
              <a:buChar char="►"/>
            </a:pPr>
            <a:endParaRPr sz="2700" dirty="0"/>
          </a:p>
          <a:p>
            <a:pPr marL="4572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SzPts val="1440"/>
              <a:buNone/>
            </a:pPr>
            <a:endParaRPr sz="2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5"/>
          <p:cNvSpPr txBox="1">
            <a:spLocks noGrp="1"/>
          </p:cNvSpPr>
          <p:nvPr>
            <p:ph type="body" idx="1"/>
          </p:nvPr>
        </p:nvSpPr>
        <p:spPr>
          <a:xfrm>
            <a:off x="-249145" y="-103237"/>
            <a:ext cx="12279495" cy="66546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840"/>
              <a:buNone/>
            </a:pPr>
            <a:endParaRPr sz="4800" b="1" dirty="0">
              <a:solidFill>
                <a:srgbClr val="0070C0"/>
              </a:solidFill>
            </a:endParaRPr>
          </a:p>
        </p:txBody>
      </p:sp>
      <p:pic>
        <p:nvPicPr>
          <p:cNvPr id="3074" name="Picture 2" descr="Have you said Thank You today? It is International Thank You Day! |  Africanews">
            <a:extLst>
              <a:ext uri="{FF2B5EF4-FFF2-40B4-BE49-F238E27FC236}">
                <a16:creationId xmlns:a16="http://schemas.microsoft.com/office/drawing/2014/main" xmlns="" id="{E390C187-60BD-4EF3-8893-912C220490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5268" y="323557"/>
            <a:ext cx="10787532" cy="56676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rgbClr val="000000"/>
      </a:dk1>
      <a:lt1>
        <a:srgbClr val="FFFFFF"/>
      </a:lt1>
      <a:dk2>
        <a:srgbClr val="2C3C43"/>
      </a:dk2>
      <a:lt2>
        <a:srgbClr val="EBEBEB"/>
      </a:lt2>
      <a:accent1>
        <a:srgbClr val="F496CB"/>
      </a:accent1>
      <a:accent2>
        <a:srgbClr val="BC356F"/>
      </a:accent2>
      <a:accent3>
        <a:srgbClr val="E65331"/>
      </a:accent3>
      <a:accent4>
        <a:srgbClr val="F27E19"/>
      </a:accent4>
      <a:accent5>
        <a:srgbClr val="F2AC19"/>
      </a:accent5>
      <a:accent6>
        <a:srgbClr val="BC80E0"/>
      </a:accent6>
      <a:hlink>
        <a:srgbClr val="EF5285"/>
      </a:hlink>
      <a:folHlink>
        <a:srgbClr val="F77F9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404</Words>
  <Application>Microsoft Office PowerPoint</Application>
  <PresentationFormat>Widescreen</PresentationFormat>
  <Paragraphs>64</Paragraphs>
  <Slides>13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Noto Sans Symbols</vt:lpstr>
      <vt:lpstr>Trebuchet MS</vt:lpstr>
      <vt:lpstr>Wingdings</vt:lpstr>
      <vt:lpstr>Facet</vt:lpstr>
      <vt:lpstr>PowerPoint Presentation</vt:lpstr>
      <vt:lpstr>BACKGROUND….</vt:lpstr>
      <vt:lpstr>Focus on forms of S&amp;GBV.</vt:lpstr>
      <vt:lpstr>Identified needs of the women UPON ENTRY: when they knock on our doors! </vt:lpstr>
      <vt:lpstr>PowerPoint Presentation</vt:lpstr>
      <vt:lpstr>COURSES OFFERED 1.Hairdressing.</vt:lpstr>
      <vt:lpstr>Catering.</vt:lpstr>
      <vt:lpstr>Life Skills training at the Center</vt:lpstr>
      <vt:lpstr>2019 graduation for 33 trainees (Naivasha)</vt:lpstr>
      <vt:lpstr>G-QUEENS Self Help Group </vt:lpstr>
      <vt:lpstr>INCLUSIVITY AND SUSTAINABILITY for WEE.  1. MENTORSHIP – 25 mentors currently  a) Peer Mentors (13) b) Mother Mentors/Father Mentors (12) c) Other Community Mentors/Professional Volunteers d) Women Groups  (13) 2. Advocacy for Policy  Inclusion (Gender and Children within Nakuru County) 3. Stakeholders engagement (Govt dept., CSO’s, Faith Based, Corporates and business entities)  </vt:lpstr>
      <vt:lpstr>Constraints to Women Economic Empowerment   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Eunice</dc:creator>
  <cp:lastModifiedBy>SUSAN</cp:lastModifiedBy>
  <cp:revision>6</cp:revision>
  <dcterms:created xsi:type="dcterms:W3CDTF">2020-07-22T08:51:36Z</dcterms:created>
  <dcterms:modified xsi:type="dcterms:W3CDTF">2021-07-21T13:50:31Z</dcterms:modified>
</cp:coreProperties>
</file>